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9" r:id="rId1"/>
  </p:sldMasterIdLst>
  <p:sldIdLst>
    <p:sldId id="256" r:id="rId2"/>
    <p:sldId id="276" r:id="rId3"/>
    <p:sldId id="271" r:id="rId4"/>
    <p:sldId id="275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29" autoAdjust="0"/>
    <p:restoredTop sz="94660"/>
  </p:normalViewPr>
  <p:slideViewPr>
    <p:cSldViewPr snapToGrid="0">
      <p:cViewPr varScale="1">
        <p:scale>
          <a:sx n="85" d="100"/>
          <a:sy n="85" d="100"/>
        </p:scale>
        <p:origin x="138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7058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334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8525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2175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3619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211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55280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0854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66596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2046207B-1C20-4110-9D62-39704986652D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71102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46207B-1C20-4110-9D62-39704986652D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171592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046207B-1C20-4110-9D62-39704986652D}" type="datetimeFigureOut">
              <a:rPr lang="en-GB" smtClean="0"/>
              <a:t>12/05/2020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18FA07D4-38C0-4F42-8C07-0AC2F80E7E7D}" type="slidenum">
              <a:rPr lang="en-GB" smtClean="0"/>
              <a:t>‹#›</a:t>
            </a:fld>
            <a:endParaRPr lang="en-GB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695184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0" r:id="rId1"/>
    <p:sldLayoutId id="2147483791" r:id="rId2"/>
    <p:sldLayoutId id="2147483792" r:id="rId3"/>
    <p:sldLayoutId id="2147483793" r:id="rId4"/>
    <p:sldLayoutId id="2147483794" r:id="rId5"/>
    <p:sldLayoutId id="2147483795" r:id="rId6"/>
    <p:sldLayoutId id="2147483796" r:id="rId7"/>
    <p:sldLayoutId id="2147483797" r:id="rId8"/>
    <p:sldLayoutId id="2147483798" r:id="rId9"/>
    <p:sldLayoutId id="2147483799" r:id="rId10"/>
    <p:sldLayoutId id="2147483800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12192000" cy="4050836"/>
          </a:xfrm>
        </p:spPr>
        <p:txBody>
          <a:bodyPr>
            <a:normAutofit/>
          </a:bodyPr>
          <a:lstStyle/>
          <a:p>
            <a:pPr algn="r"/>
            <a:r>
              <a:rPr lang="en-US" sz="4000" i="1" dirty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>The name you can trust</a:t>
            </a:r>
            <a:r>
              <a:rPr lang="en-IN" sz="6000" dirty="0" smtClean="0"/>
              <a:t>                                     </a:t>
            </a:r>
            <a:br>
              <a:rPr lang="en-IN" sz="6000" dirty="0" smtClean="0"/>
            </a:br>
            <a:r>
              <a:rPr lang="en-US" sz="60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  <a:t/>
            </a:r>
            <a:br>
              <a:rPr lang="en-US" sz="6000" i="1" dirty="0" smtClean="0">
                <a:effectLst>
                  <a:outerShdw blurRad="38100" dist="38100" dir="2700000" algn="tl">
                    <a:srgbClr val="FFFFFF"/>
                  </a:outerShdw>
                </a:effectLst>
                <a:latin typeface="Monotype Corsiva" pitchFamily="66" charset="0"/>
              </a:rPr>
            </a:br>
            <a:r>
              <a:rPr lang="en-IN" sz="6000" dirty="0" smtClean="0"/>
              <a:t>                                              </a:t>
            </a:r>
            <a:br>
              <a:rPr lang="en-IN" sz="6000" dirty="0" smtClean="0"/>
            </a:br>
            <a:endParaRPr lang="en-GB" sz="6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IN" dirty="0"/>
              <a:t>Basic Troubleshooting Of Humidity Chamber</a:t>
            </a:r>
            <a:br>
              <a:rPr lang="en-IN" dirty="0"/>
            </a:br>
            <a:endParaRPr lang="en-GB" dirty="0"/>
          </a:p>
        </p:txBody>
      </p:sp>
      <p:pic>
        <p:nvPicPr>
          <p:cNvPr id="4" name="Picture 4" descr="Logo_Newtronic_R_smal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1587" y="1"/>
            <a:ext cx="4570413" cy="8102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860318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5037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Humidity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2800" b="1" u="sng" dirty="0"/>
              <a:t>HUMIDITY</a:t>
            </a:r>
            <a:endParaRPr lang="en-US" altLang="en-US" sz="2800" b="1" dirty="0"/>
          </a:p>
          <a:p>
            <a:pPr>
              <a:lnSpc>
                <a:spcPct val="80000"/>
              </a:lnSpc>
            </a:pPr>
            <a:r>
              <a:rPr lang="en-US" altLang="en-US" sz="2800" b="1" dirty="0"/>
              <a:t>Humidity accuracy</a:t>
            </a:r>
            <a:endParaRPr lang="en-US" altLang="en-US" sz="2800" dirty="0"/>
          </a:p>
          <a:p>
            <a:pPr lvl="1">
              <a:lnSpc>
                <a:spcPct val="80000"/>
              </a:lnSpc>
            </a:pPr>
            <a:r>
              <a:rPr lang="en-US" altLang="en-US" sz="2400" dirty="0"/>
              <a:t>If humidity of chamber is continuously varying by more than 5%RH check following systems.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400" dirty="0" smtClean="0"/>
              <a:t>1) Circulation </a:t>
            </a:r>
            <a:r>
              <a:rPr lang="en-US" altLang="en-US" sz="2400" dirty="0"/>
              <a:t>motor working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400" dirty="0" smtClean="0"/>
              <a:t>2) </a:t>
            </a:r>
            <a:r>
              <a:rPr lang="en-US" altLang="en-US" sz="2400" dirty="0"/>
              <a:t>Air passages and sensor are not blocked by loaded samples.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400" dirty="0" smtClean="0"/>
              <a:t>3) Humidifier </a:t>
            </a:r>
            <a:r>
              <a:rPr lang="en-US" altLang="en-US" sz="2400" dirty="0"/>
              <a:t>(BH) solid state relay working. Check relay continuity, it should not be shorted.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400" dirty="0" smtClean="0"/>
              <a:t>4) Check </a:t>
            </a:r>
            <a:r>
              <a:rPr lang="en-US" altLang="en-US" sz="2400" dirty="0"/>
              <a:t>Cooling System. Compressor is not </a:t>
            </a:r>
            <a:r>
              <a:rPr lang="en-US" altLang="en-US" sz="2400" dirty="0" smtClean="0"/>
              <a:t>tripping again and again.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400" dirty="0" smtClean="0"/>
              <a:t>5) Check PID value.</a:t>
            </a:r>
            <a:endParaRPr lang="en-US" altLang="en-US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921379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84241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Humidity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512711"/>
            <a:ext cx="10058400" cy="4356383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200" b="1" dirty="0"/>
              <a:t>Humidifier Heater Change Over</a:t>
            </a:r>
          </a:p>
          <a:p>
            <a:pPr marL="201168" lvl="1" indent="0">
              <a:buNone/>
            </a:pPr>
            <a:r>
              <a:rPr lang="en-US" altLang="en-US" sz="2200" dirty="0" smtClean="0"/>
              <a:t>1) If </a:t>
            </a:r>
            <a:r>
              <a:rPr lang="en-US" altLang="en-US" sz="2200" dirty="0"/>
              <a:t>Humidifier 1 (BH1) is continuously ON for more than 90 </a:t>
            </a:r>
            <a:r>
              <a:rPr lang="en-US" altLang="en-US" sz="2200" dirty="0" smtClean="0"/>
              <a:t>minutes and Humidity not Increase </a:t>
            </a:r>
            <a:r>
              <a:rPr lang="en-US" altLang="en-US" sz="2200" dirty="0"/>
              <a:t>PLC will conclude fault in the Humidifier 1 and will change over to Humidifier 2 (BH2</a:t>
            </a:r>
            <a:r>
              <a:rPr lang="en-US" altLang="en-US" sz="2200" dirty="0" smtClean="0"/>
              <a:t>)</a:t>
            </a:r>
          </a:p>
          <a:p>
            <a:pPr marL="201168" lvl="1" indent="0">
              <a:buNone/>
            </a:pPr>
            <a:endParaRPr lang="en-US" altLang="en-US" sz="2200" dirty="0"/>
          </a:p>
          <a:p>
            <a:pPr marL="201168" lvl="1" indent="0">
              <a:buNone/>
            </a:pPr>
            <a:r>
              <a:rPr lang="en-US" altLang="en-US" sz="2200" dirty="0" smtClean="0"/>
              <a:t>2) If </a:t>
            </a:r>
            <a:r>
              <a:rPr lang="en-US" altLang="en-US" sz="2200" dirty="0"/>
              <a:t>Humidifier 2 (BH2) is continuously ON for more than 90 </a:t>
            </a:r>
            <a:r>
              <a:rPr lang="en-US" altLang="en-US" sz="2200" dirty="0" smtClean="0"/>
              <a:t>minutes and Humidity not Increase </a:t>
            </a:r>
            <a:r>
              <a:rPr lang="en-US" altLang="en-US" sz="2200" dirty="0"/>
              <a:t>PLC will conclude fault in the Humidifier 2 and will change over to Humidifier 1 (BH1</a:t>
            </a:r>
            <a:r>
              <a:rPr lang="en-US" altLang="en-US" sz="2200" dirty="0" smtClean="0"/>
              <a:t>)</a:t>
            </a:r>
          </a:p>
          <a:p>
            <a:pPr marL="201168" lvl="1" indent="0">
              <a:buNone/>
            </a:pPr>
            <a:endParaRPr lang="en-US" altLang="en-US" sz="2200" dirty="0" smtClean="0"/>
          </a:p>
          <a:p>
            <a:pPr marL="201168" lvl="1" indent="0">
              <a:buNone/>
            </a:pPr>
            <a:r>
              <a:rPr lang="en-US" altLang="en-US" sz="2200" dirty="0" smtClean="0"/>
              <a:t>3) Also change over is happening as per Schedule changer over setting</a:t>
            </a:r>
            <a:r>
              <a:rPr lang="en-US" altLang="en-US" sz="2200" dirty="0" smtClean="0"/>
              <a:t>.</a:t>
            </a:r>
            <a:endParaRPr lang="en-US" altLang="en-US" sz="2200" dirty="0" smtClean="0"/>
          </a:p>
          <a:p>
            <a:pPr marL="201168" lvl="1" indent="0">
              <a:buNone/>
            </a:pPr>
            <a:r>
              <a:rPr lang="en-US" altLang="en-US" sz="2200" dirty="0" smtClean="0"/>
              <a:t>a) Mains Fail</a:t>
            </a:r>
          </a:p>
          <a:p>
            <a:pPr marL="201168" lvl="1" indent="0">
              <a:buNone/>
            </a:pPr>
            <a:r>
              <a:rPr lang="en-US" altLang="en-US" sz="2200" dirty="0" smtClean="0"/>
              <a:t>b) Daily Basis</a:t>
            </a:r>
          </a:p>
          <a:p>
            <a:pPr marL="201168" lvl="1" indent="0">
              <a:buNone/>
            </a:pPr>
            <a:r>
              <a:rPr lang="en-US" altLang="en-US" sz="2200" dirty="0" smtClean="0"/>
              <a:t>c) Weekly Basis</a:t>
            </a:r>
          </a:p>
          <a:p>
            <a:pPr marL="201168" lvl="1" indent="0">
              <a:buNone/>
            </a:pPr>
            <a:r>
              <a:rPr lang="en-US" altLang="en-US" sz="2200" dirty="0" smtClean="0"/>
              <a:t>d) AlterNet weekly</a:t>
            </a:r>
          </a:p>
          <a:p>
            <a:pPr marL="201168" lvl="1" indent="0">
              <a:buNone/>
            </a:pPr>
            <a:r>
              <a:rPr lang="en-US" altLang="en-US" sz="2200" dirty="0" smtClean="0"/>
              <a:t>e) Monthly </a:t>
            </a:r>
            <a:endParaRPr lang="en-US" altLang="en-US" sz="2200" dirty="0"/>
          </a:p>
          <a:p>
            <a:pPr marL="201168" lvl="1" indent="0">
              <a:buNone/>
            </a:pPr>
            <a:r>
              <a:rPr lang="en-US" altLang="en-US" sz="2200" dirty="0" smtClean="0"/>
              <a:t>4) In </a:t>
            </a:r>
            <a:r>
              <a:rPr lang="en-US" altLang="en-US" sz="2200" dirty="0"/>
              <a:t>case of “ Humidifier circuit </a:t>
            </a:r>
            <a:r>
              <a:rPr lang="en-US" altLang="en-US" sz="2200" dirty="0" smtClean="0"/>
              <a:t>failure” alarm is occur humidifier change over is happening . </a:t>
            </a:r>
            <a:endParaRPr lang="en-US" altLang="en-US" sz="2200" dirty="0"/>
          </a:p>
          <a:p>
            <a:pPr lvl="1"/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00529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650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Humidity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en-US" dirty="0"/>
              <a:t>Cooling System</a:t>
            </a:r>
          </a:p>
          <a:p>
            <a:pPr marL="201168" lvl="1" indent="0">
              <a:buNone/>
            </a:pPr>
            <a:r>
              <a:rPr lang="en-US" altLang="en-US" dirty="0" smtClean="0"/>
              <a:t>1) Standby </a:t>
            </a:r>
            <a:r>
              <a:rPr lang="en-US" altLang="en-US" dirty="0"/>
              <a:t>and regular cooling system will remain on if measured temperature is more than 2</a:t>
            </a:r>
            <a:r>
              <a:rPr lang="en-US" altLang="en-US" dirty="0">
                <a:sym typeface="Symbol" panose="05050102010706020507" pitchFamily="18" charset="2"/>
              </a:rPr>
              <a:t>C than set temperature</a:t>
            </a:r>
            <a:r>
              <a:rPr lang="en-US" altLang="en-US" dirty="0" smtClean="0">
                <a:sym typeface="Symbol" panose="05050102010706020507" pitchFamily="18" charset="2"/>
              </a:rPr>
              <a:t>.</a:t>
            </a:r>
          </a:p>
          <a:p>
            <a:pPr marL="201168" lvl="1" indent="0">
              <a:buNone/>
            </a:pPr>
            <a:r>
              <a:rPr lang="en-US" altLang="en-US" dirty="0" smtClean="0"/>
              <a:t>2)  If Compressor </a:t>
            </a:r>
            <a:r>
              <a:rPr lang="en-US" altLang="en-US" dirty="0"/>
              <a:t>1 </a:t>
            </a:r>
            <a:r>
              <a:rPr lang="en-US" altLang="en-US" dirty="0" smtClean="0"/>
              <a:t>(CO1) </a:t>
            </a:r>
            <a:r>
              <a:rPr lang="en-US" altLang="en-US" dirty="0"/>
              <a:t>is continuously ON for more than 90 </a:t>
            </a:r>
            <a:r>
              <a:rPr lang="en-US" altLang="en-US" dirty="0" smtClean="0"/>
              <a:t>minutes and temp. is not decrease </a:t>
            </a:r>
            <a:r>
              <a:rPr lang="en-US" altLang="en-US" dirty="0"/>
              <a:t>PLC will conclude fault in the </a:t>
            </a:r>
            <a:r>
              <a:rPr lang="en-US" altLang="en-US" dirty="0" smtClean="0"/>
              <a:t>Compressor </a:t>
            </a:r>
            <a:r>
              <a:rPr lang="en-US" altLang="en-US" dirty="0"/>
              <a:t>1 and will change over to </a:t>
            </a:r>
            <a:r>
              <a:rPr lang="en-US" altLang="en-US" dirty="0" smtClean="0"/>
              <a:t>Compressor </a:t>
            </a:r>
            <a:r>
              <a:rPr lang="en-US" altLang="en-US" dirty="0"/>
              <a:t>2 </a:t>
            </a:r>
            <a:r>
              <a:rPr lang="en-US" altLang="en-US" dirty="0" smtClean="0"/>
              <a:t>(CO2)</a:t>
            </a:r>
            <a:endParaRPr lang="en-US" altLang="en-US" dirty="0"/>
          </a:p>
          <a:p>
            <a:pPr marL="201168" lvl="1" indent="0">
              <a:buNone/>
            </a:pPr>
            <a:r>
              <a:rPr lang="en-US" altLang="en-US" dirty="0"/>
              <a:t>2) If Compressor </a:t>
            </a:r>
            <a:r>
              <a:rPr lang="en-US" altLang="en-US" dirty="0" smtClean="0"/>
              <a:t>2 (CO2) </a:t>
            </a:r>
            <a:r>
              <a:rPr lang="en-US" altLang="en-US" dirty="0"/>
              <a:t>is continuously ON for more than 90 minutes and temp. is not </a:t>
            </a:r>
            <a:r>
              <a:rPr lang="en-US" altLang="en-US" dirty="0" smtClean="0"/>
              <a:t>decrease </a:t>
            </a:r>
            <a:r>
              <a:rPr lang="en-US" altLang="en-US" dirty="0"/>
              <a:t>PLC will conclude fault in the Compressor </a:t>
            </a:r>
            <a:r>
              <a:rPr lang="en-US" altLang="en-US" dirty="0" smtClean="0"/>
              <a:t>2 </a:t>
            </a:r>
            <a:r>
              <a:rPr lang="en-US" altLang="en-US" dirty="0"/>
              <a:t>and will change over to Compressor </a:t>
            </a:r>
            <a:r>
              <a:rPr lang="en-US" altLang="en-US" dirty="0" smtClean="0"/>
              <a:t>1 (CO1)</a:t>
            </a:r>
            <a:endParaRPr lang="en-US" altLang="en-US" dirty="0"/>
          </a:p>
          <a:p>
            <a:pPr marL="201168" lvl="1" indent="0">
              <a:buNone/>
            </a:pPr>
            <a:r>
              <a:rPr lang="en-US" altLang="en-US" sz="2200" dirty="0"/>
              <a:t>Also change over is happening as per Schedule changer over setting.</a:t>
            </a:r>
          </a:p>
          <a:p>
            <a:pPr marL="201168" lvl="1" indent="0">
              <a:buNone/>
            </a:pPr>
            <a:r>
              <a:rPr lang="en-US" altLang="en-US" sz="2200" dirty="0"/>
              <a:t>a) Mains Fail</a:t>
            </a:r>
          </a:p>
          <a:p>
            <a:pPr marL="201168" lvl="1" indent="0">
              <a:buNone/>
            </a:pPr>
            <a:r>
              <a:rPr lang="en-US" altLang="en-US" sz="2200" dirty="0"/>
              <a:t>b) Daily Basis</a:t>
            </a:r>
          </a:p>
          <a:p>
            <a:pPr marL="201168" lvl="1" indent="0">
              <a:buNone/>
            </a:pPr>
            <a:r>
              <a:rPr lang="en-US" altLang="en-US" sz="2200" dirty="0"/>
              <a:t>c) Weekly Basis</a:t>
            </a:r>
          </a:p>
          <a:p>
            <a:pPr marL="201168" lvl="1" indent="0">
              <a:buNone/>
            </a:pPr>
            <a:r>
              <a:rPr lang="en-US" altLang="en-US" sz="2200" dirty="0"/>
              <a:t>d) AlterNet weekly</a:t>
            </a:r>
          </a:p>
          <a:p>
            <a:pPr marL="201168" lvl="1" indent="0">
              <a:buNone/>
            </a:pPr>
            <a:r>
              <a:rPr lang="en-US" altLang="en-US" sz="2200" dirty="0"/>
              <a:t>e) Monthly </a:t>
            </a:r>
          </a:p>
          <a:p>
            <a:pPr marL="201168" lvl="1" indent="0">
              <a:buNone/>
            </a:pPr>
            <a:r>
              <a:rPr lang="en-US" altLang="en-US" sz="2200" dirty="0"/>
              <a:t>4) In case of “ </a:t>
            </a:r>
            <a:r>
              <a:rPr lang="en-US" altLang="en-US" sz="2200" dirty="0" smtClean="0"/>
              <a:t>Compressor </a:t>
            </a:r>
            <a:r>
              <a:rPr lang="en-US" altLang="en-US" sz="2200" dirty="0"/>
              <a:t>circuit failure” alarm is occur </a:t>
            </a:r>
            <a:r>
              <a:rPr lang="en-US" altLang="en-US" sz="2200" dirty="0" smtClean="0"/>
              <a:t>Compressor </a:t>
            </a:r>
            <a:r>
              <a:rPr lang="en-US" altLang="en-US" sz="2200" dirty="0"/>
              <a:t>change over is happening . </a:t>
            </a:r>
          </a:p>
          <a:p>
            <a:pPr lvl="1"/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232553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53748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Humidity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400" b="1" dirty="0" smtClean="0"/>
              <a:t>Alarm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 smtClean="0"/>
              <a:t>LT </a:t>
            </a:r>
            <a:r>
              <a:rPr lang="en-US" altLang="en-US" sz="2400" b="1" dirty="0"/>
              <a:t>Trip alarm / Compressor Circuit failure</a:t>
            </a:r>
            <a:endParaRPr lang="en-US" altLang="en-US" sz="2400" dirty="0"/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This is Low Temperature safety thermostat trip alarm. In this case check following systems.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 smtClean="0"/>
              <a:t>1) Circulation </a:t>
            </a:r>
            <a:r>
              <a:rPr lang="en-US" altLang="en-US" sz="2000" dirty="0"/>
              <a:t>motor working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 smtClean="0"/>
              <a:t>2) Low </a:t>
            </a:r>
            <a:r>
              <a:rPr lang="en-US" altLang="en-US" sz="2000" dirty="0"/>
              <a:t>Temperature safety thermostat set on 10Deg below set temperature</a:t>
            </a:r>
            <a:r>
              <a:rPr lang="en-US" altLang="en-US" sz="2000" dirty="0" smtClean="0"/>
              <a:t>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 smtClean="0"/>
              <a:t>3) In case Temp. is continues decrease check Dry </a:t>
            </a:r>
            <a:r>
              <a:rPr lang="en-US" altLang="en-US" sz="2000" dirty="0"/>
              <a:t>heater (DH) solid state relay </a:t>
            </a:r>
            <a:r>
              <a:rPr lang="en-US" altLang="en-US" sz="2000" dirty="0" smtClean="0"/>
              <a:t>working</a:t>
            </a:r>
            <a:r>
              <a:rPr lang="en-US" altLang="en-US" sz="2000" dirty="0"/>
              <a:t> </a:t>
            </a:r>
            <a:r>
              <a:rPr lang="en-US" altLang="en-US" sz="2000" dirty="0" smtClean="0"/>
              <a:t>condition.</a:t>
            </a:r>
            <a:endParaRPr lang="en-US" altLang="en-US" sz="2000" dirty="0"/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 smtClean="0"/>
              <a:t>3) Check Compressors </a:t>
            </a:r>
            <a:r>
              <a:rPr lang="en-US" altLang="en-US" sz="2000" dirty="0"/>
              <a:t>relay feedback. When PLC output </a:t>
            </a:r>
            <a:r>
              <a:rPr lang="en-US" altLang="en-US" sz="2000" dirty="0" smtClean="0"/>
              <a:t>10 </a:t>
            </a:r>
            <a:r>
              <a:rPr lang="en-US" altLang="en-US" sz="2000" dirty="0"/>
              <a:t>and or </a:t>
            </a:r>
            <a:r>
              <a:rPr lang="en-US" altLang="en-US" sz="2000" dirty="0" smtClean="0"/>
              <a:t>11 </a:t>
            </a:r>
            <a:r>
              <a:rPr lang="en-US" altLang="en-US" sz="2000" dirty="0"/>
              <a:t>is ON at that time relay feedback </a:t>
            </a:r>
            <a:r>
              <a:rPr lang="en-US" altLang="en-US" sz="2000" dirty="0" smtClean="0"/>
              <a:t>5 </a:t>
            </a:r>
            <a:r>
              <a:rPr lang="en-US" altLang="en-US" sz="2000" dirty="0"/>
              <a:t>and </a:t>
            </a:r>
            <a:r>
              <a:rPr lang="en-US" altLang="en-US" sz="2000" dirty="0" smtClean="0"/>
              <a:t>6 </a:t>
            </a:r>
            <a:r>
              <a:rPr lang="en-US" altLang="en-US" sz="2000" dirty="0"/>
              <a:t>should be ON </a:t>
            </a:r>
            <a:r>
              <a:rPr lang="en-US" altLang="en-US" sz="2000" dirty="0" smtClean="0"/>
              <a:t>respectively. if PLC not getting feedback PLC will give Compressor circuit failure alarm/ LT trip alarm. </a:t>
            </a:r>
            <a:endParaRPr lang="en-US" altLang="en-US" sz="2000" dirty="0"/>
          </a:p>
          <a:p>
            <a:pPr lvl="1">
              <a:lnSpc>
                <a:spcPct val="80000"/>
              </a:lnSpc>
            </a:pPr>
            <a:r>
              <a:rPr lang="en-US" altLang="en-US" sz="2000" dirty="0" smtClean="0"/>
              <a:t>Check </a:t>
            </a:r>
            <a:r>
              <a:rPr lang="en-US" altLang="en-US" sz="2000" dirty="0"/>
              <a:t>status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Compressor </a:t>
            </a:r>
            <a:r>
              <a:rPr lang="en-US" altLang="en-US" sz="1800" dirty="0" smtClean="0"/>
              <a:t>CO1(O/P 10) </a:t>
            </a:r>
            <a:r>
              <a:rPr lang="en-US" altLang="en-US" sz="1800" dirty="0"/>
              <a:t>	: </a:t>
            </a:r>
            <a:r>
              <a:rPr lang="en-US" altLang="en-US" sz="1800" dirty="0" smtClean="0"/>
              <a:t>ON/OFF</a:t>
            </a:r>
            <a:endParaRPr lang="en-US" altLang="en-US" sz="1800" dirty="0"/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Feedback (I/P </a:t>
            </a:r>
            <a:r>
              <a:rPr lang="en-US" altLang="en-US" sz="1800" dirty="0" smtClean="0"/>
              <a:t>5) </a:t>
            </a:r>
            <a:r>
              <a:rPr lang="en-US" altLang="en-US" sz="1800" dirty="0"/>
              <a:t>	</a:t>
            </a:r>
            <a:r>
              <a:rPr lang="en-US" altLang="en-US" sz="1800" dirty="0" smtClean="0"/>
              <a:t>                 : ON/OFF</a:t>
            </a:r>
            <a:endParaRPr lang="en-US" altLang="en-US" sz="1800" dirty="0"/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Compressor </a:t>
            </a:r>
            <a:r>
              <a:rPr lang="en-US" altLang="en-US" sz="1800" dirty="0" smtClean="0"/>
              <a:t>CO2(O/P 11) </a:t>
            </a:r>
            <a:r>
              <a:rPr lang="en-US" altLang="en-US" sz="1800" dirty="0"/>
              <a:t>	: </a:t>
            </a:r>
            <a:r>
              <a:rPr lang="en-US" altLang="en-US" sz="1800" dirty="0" smtClean="0"/>
              <a:t>ON/OFF</a:t>
            </a:r>
            <a:endParaRPr lang="en-US" altLang="en-US" sz="1800" dirty="0"/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Feedback (I/P </a:t>
            </a:r>
            <a:r>
              <a:rPr lang="en-US" altLang="en-US" sz="1800" dirty="0" smtClean="0"/>
              <a:t>6) </a:t>
            </a:r>
            <a:r>
              <a:rPr lang="en-US" altLang="en-US" sz="1800" dirty="0"/>
              <a:t>	</a:t>
            </a:r>
            <a:r>
              <a:rPr lang="en-US" altLang="en-US" sz="1800" dirty="0" smtClean="0"/>
              <a:t>                 : ON/OFF</a:t>
            </a: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3963808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61664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Humidity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</a:pPr>
            <a:r>
              <a:rPr lang="en-US" altLang="en-US" sz="2400" b="1" dirty="0"/>
              <a:t>Alarm</a:t>
            </a:r>
          </a:p>
          <a:p>
            <a:pPr>
              <a:lnSpc>
                <a:spcPct val="80000"/>
              </a:lnSpc>
            </a:pPr>
            <a:r>
              <a:rPr lang="en-US" altLang="en-US" sz="2400" b="1" dirty="0" smtClean="0"/>
              <a:t>HT </a:t>
            </a:r>
            <a:r>
              <a:rPr lang="en-US" altLang="en-US" sz="2400" b="1" dirty="0"/>
              <a:t>Trip alarm </a:t>
            </a:r>
            <a:r>
              <a:rPr lang="en-US" altLang="en-US" sz="2400" b="1" dirty="0" smtClean="0"/>
              <a:t>/Dry Heater </a:t>
            </a:r>
            <a:r>
              <a:rPr lang="en-US" altLang="en-US" sz="2400" b="1" dirty="0"/>
              <a:t>Circuit failure</a:t>
            </a:r>
            <a:endParaRPr lang="en-US" altLang="en-US" sz="2400" dirty="0"/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This is </a:t>
            </a:r>
            <a:r>
              <a:rPr lang="en-US" altLang="en-US" sz="2000" dirty="0" smtClean="0"/>
              <a:t>High </a:t>
            </a:r>
            <a:r>
              <a:rPr lang="en-US" altLang="en-US" sz="2000" dirty="0"/>
              <a:t>Temperature safety thermostat trip alarm. In this case check following systems.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/>
              <a:t>1) Circulation motor working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/>
              <a:t>2) </a:t>
            </a:r>
            <a:r>
              <a:rPr lang="en-US" altLang="en-US" sz="2000" dirty="0" smtClean="0"/>
              <a:t>High </a:t>
            </a:r>
            <a:r>
              <a:rPr lang="en-US" altLang="en-US" sz="2000" dirty="0"/>
              <a:t>Temperature safety thermostat set on 10Deg </a:t>
            </a:r>
            <a:r>
              <a:rPr lang="en-US" altLang="en-US" sz="2000" dirty="0" smtClean="0"/>
              <a:t>above </a:t>
            </a:r>
            <a:r>
              <a:rPr lang="en-US" altLang="en-US" sz="2000" dirty="0"/>
              <a:t>set temperature.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/>
              <a:t>3) In case Temp. is continues </a:t>
            </a:r>
            <a:r>
              <a:rPr lang="en-US" altLang="en-US" sz="2000" dirty="0" smtClean="0"/>
              <a:t>increase </a:t>
            </a:r>
            <a:r>
              <a:rPr lang="en-US" altLang="en-US" sz="2000" dirty="0"/>
              <a:t>check Dry heater (DH) solid state relay working </a:t>
            </a:r>
            <a:r>
              <a:rPr lang="en-US" altLang="en-US" sz="2000" dirty="0" smtClean="0"/>
              <a:t>condition </a:t>
            </a:r>
            <a:r>
              <a:rPr lang="en-US" altLang="en-US" sz="2000" dirty="0"/>
              <a:t>Check relay </a:t>
            </a:r>
            <a:r>
              <a:rPr lang="en-US" altLang="en-US" sz="2000" dirty="0" smtClean="0"/>
              <a:t>continuity</a:t>
            </a:r>
            <a:r>
              <a:rPr lang="en-US" altLang="en-US" sz="2000" dirty="0"/>
              <a:t>, it should not be shorted</a:t>
            </a:r>
            <a:r>
              <a:rPr lang="en-US" altLang="en-US" sz="2000" dirty="0" smtClean="0"/>
              <a:t>.</a:t>
            </a:r>
            <a:endParaRPr lang="en-US" altLang="en-US" sz="2000" dirty="0"/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000" dirty="0"/>
              <a:t>4) Check </a:t>
            </a:r>
            <a:r>
              <a:rPr lang="en-US" altLang="en-US" sz="2000" dirty="0" smtClean="0"/>
              <a:t>Dry heater safety relay or contactor, if  PLC not getting feedback PLC will give Dry heater circuit failure alarm.</a:t>
            </a:r>
            <a:endParaRPr lang="en-US" altLang="en-US" sz="2000" dirty="0"/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Check status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 smtClean="0"/>
              <a:t>Dry Heater DH (O/P 2) </a:t>
            </a:r>
            <a:r>
              <a:rPr lang="en-US" altLang="en-US" sz="1800" dirty="0"/>
              <a:t>	: ON/OFF</a:t>
            </a:r>
          </a:p>
          <a:p>
            <a:pPr lvl="2">
              <a:lnSpc>
                <a:spcPct val="80000"/>
              </a:lnSpc>
            </a:pPr>
            <a:r>
              <a:rPr lang="en-US" altLang="en-US" sz="1800" dirty="0"/>
              <a:t>Feedback (I/P </a:t>
            </a:r>
            <a:r>
              <a:rPr lang="en-US" altLang="en-US" sz="1800" dirty="0" smtClean="0"/>
              <a:t>3) </a:t>
            </a:r>
            <a:r>
              <a:rPr lang="en-US" altLang="en-US" sz="1800" dirty="0"/>
              <a:t>	</a:t>
            </a:r>
            <a:r>
              <a:rPr lang="en-US" altLang="en-US" sz="1800" dirty="0" smtClean="0"/>
              <a:t>: </a:t>
            </a:r>
            <a:r>
              <a:rPr lang="en-US" altLang="en-US" sz="1800" dirty="0"/>
              <a:t>ON/OFF</a:t>
            </a:r>
          </a:p>
          <a:p>
            <a:pPr marL="384048" lvl="2" indent="0">
              <a:lnSpc>
                <a:spcPct val="80000"/>
              </a:lnSpc>
              <a:buNone/>
            </a:pPr>
            <a:endParaRPr lang="en-US" altLang="en-US" sz="1800" dirty="0"/>
          </a:p>
        </p:txBody>
      </p:sp>
    </p:spTree>
    <p:extLst>
      <p:ext uri="{BB962C8B-B14F-4D97-AF65-F5344CB8AC3E}">
        <p14:creationId xmlns:p14="http://schemas.microsoft.com/office/powerpoint/2010/main" val="16629502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650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Humidity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038578"/>
            <a:ext cx="10058400" cy="5215466"/>
          </a:xfrm>
        </p:spPr>
        <p:txBody>
          <a:bodyPr>
            <a:normAutofit fontScale="85000" lnSpcReduction="20000"/>
          </a:bodyPr>
          <a:lstStyle/>
          <a:p>
            <a:r>
              <a:rPr lang="en-IN" dirty="0" smtClean="0"/>
              <a:t>Alarm</a:t>
            </a:r>
          </a:p>
          <a:p>
            <a:endParaRPr lang="en-IN" dirty="0" smtClean="0"/>
          </a:p>
          <a:p>
            <a:r>
              <a:rPr lang="en-IN" dirty="0" smtClean="0"/>
              <a:t>HH Trip alarm/Humidifier circuit failure.</a:t>
            </a:r>
          </a:p>
          <a:p>
            <a:r>
              <a:rPr lang="en-US" altLang="en-US" dirty="0"/>
              <a:t>This is High </a:t>
            </a:r>
            <a:r>
              <a:rPr lang="en-US" altLang="en-US" dirty="0" smtClean="0"/>
              <a:t>Humidity safety </a:t>
            </a:r>
            <a:r>
              <a:rPr lang="en-US" altLang="en-US" dirty="0"/>
              <a:t>trip alarm. In this case check following </a:t>
            </a:r>
            <a:r>
              <a:rPr lang="en-US" altLang="en-US" dirty="0" smtClean="0"/>
              <a:t>systems.</a:t>
            </a:r>
          </a:p>
          <a:p>
            <a:r>
              <a:rPr lang="en-US" dirty="0" smtClean="0"/>
              <a:t>1) </a:t>
            </a:r>
            <a:r>
              <a:rPr lang="en-US" altLang="en-US" dirty="0"/>
              <a:t>Circulation motor </a:t>
            </a:r>
            <a:r>
              <a:rPr lang="en-US" altLang="en-US" dirty="0" smtClean="0"/>
              <a:t>working.</a:t>
            </a:r>
          </a:p>
          <a:p>
            <a:r>
              <a:rPr lang="en-US" dirty="0" smtClean="0"/>
              <a:t>2) </a:t>
            </a:r>
            <a:r>
              <a:rPr lang="en-US" altLang="en-US" dirty="0"/>
              <a:t>High </a:t>
            </a:r>
            <a:r>
              <a:rPr lang="en-US" altLang="en-US" dirty="0" smtClean="0"/>
              <a:t>Humidity </a:t>
            </a:r>
            <a:r>
              <a:rPr lang="en-US" altLang="en-US" dirty="0"/>
              <a:t>safety </a:t>
            </a:r>
            <a:r>
              <a:rPr lang="en-US" altLang="en-US" dirty="0" smtClean="0"/>
              <a:t>Hygrostat set </a:t>
            </a:r>
            <a:r>
              <a:rPr lang="en-US" altLang="en-US" dirty="0"/>
              <a:t>on </a:t>
            </a:r>
            <a:r>
              <a:rPr lang="en-US" altLang="en-US" dirty="0" smtClean="0"/>
              <a:t>10% </a:t>
            </a:r>
            <a:r>
              <a:rPr lang="en-US" altLang="en-US" dirty="0"/>
              <a:t>above set </a:t>
            </a:r>
            <a:r>
              <a:rPr lang="en-US" altLang="en-US" dirty="0" smtClean="0"/>
              <a:t>Humidity. </a:t>
            </a:r>
          </a:p>
          <a:p>
            <a:r>
              <a:rPr lang="en-US" dirty="0" smtClean="0"/>
              <a:t>3) </a:t>
            </a:r>
            <a:r>
              <a:rPr lang="en-US" altLang="en-US" sz="2000" dirty="0"/>
              <a:t>In case </a:t>
            </a:r>
            <a:r>
              <a:rPr lang="en-US" altLang="en-US" dirty="0" smtClean="0"/>
              <a:t>Humidity</a:t>
            </a:r>
            <a:r>
              <a:rPr lang="en-US" altLang="en-US" sz="2000" dirty="0" smtClean="0"/>
              <a:t> </a:t>
            </a:r>
            <a:r>
              <a:rPr lang="en-US" altLang="en-US" sz="2000" dirty="0"/>
              <a:t>is continues increase check </a:t>
            </a:r>
            <a:r>
              <a:rPr lang="en-US" altLang="en-US" sz="2000" dirty="0" smtClean="0"/>
              <a:t>Humidifier (BH</a:t>
            </a:r>
            <a:r>
              <a:rPr lang="en-US" altLang="en-US" sz="2000" dirty="0"/>
              <a:t>) solid state relay working condition Check relay continuity, it should not be </a:t>
            </a:r>
            <a:r>
              <a:rPr lang="en-US" altLang="en-US" sz="2000" dirty="0" smtClean="0"/>
              <a:t>shorted. </a:t>
            </a:r>
          </a:p>
          <a:p>
            <a:r>
              <a:rPr lang="en-US" altLang="en-US" sz="2000" dirty="0" smtClean="0"/>
              <a:t>4</a:t>
            </a:r>
            <a:r>
              <a:rPr lang="en-US" altLang="en-US" sz="2000" dirty="0"/>
              <a:t>) Check </a:t>
            </a:r>
            <a:r>
              <a:rPr lang="en-US" altLang="en-US" sz="2000" dirty="0" smtClean="0"/>
              <a:t>Humidifier safety </a:t>
            </a:r>
            <a:r>
              <a:rPr lang="en-US" altLang="en-US" sz="2000" dirty="0"/>
              <a:t>relay or contactor, if  PLC not getting feedback PLC will </a:t>
            </a:r>
            <a:r>
              <a:rPr lang="en-US" altLang="en-US" sz="2000" dirty="0" smtClean="0"/>
              <a:t>give Humidifier </a:t>
            </a:r>
            <a:r>
              <a:rPr lang="en-US" altLang="en-US" sz="2000" dirty="0"/>
              <a:t>circuit failure alarm</a:t>
            </a:r>
            <a:r>
              <a:rPr lang="en-US" altLang="en-US" sz="2000" dirty="0" smtClean="0"/>
              <a:t>.</a:t>
            </a:r>
          </a:p>
          <a:p>
            <a:r>
              <a:rPr lang="en-US" altLang="en-US" dirty="0" smtClean="0"/>
              <a:t>5) Check Cooling System working condition. compressor is tripping.</a:t>
            </a:r>
          </a:p>
          <a:p>
            <a:endParaRPr lang="en-US" altLang="en-US" sz="2000" dirty="0" smtClean="0"/>
          </a:p>
          <a:p>
            <a:pPr lvl="1">
              <a:lnSpc>
                <a:spcPct val="80000"/>
              </a:lnSpc>
            </a:pPr>
            <a:r>
              <a:rPr lang="en-US" altLang="en-US" sz="2000" dirty="0"/>
              <a:t>Check status</a:t>
            </a:r>
          </a:p>
          <a:p>
            <a:pPr marL="384048" lvl="2" indent="0">
              <a:lnSpc>
                <a:spcPct val="80000"/>
              </a:lnSpc>
              <a:buNone/>
            </a:pPr>
            <a:r>
              <a:rPr lang="en-US" altLang="en-US" sz="1800" dirty="0" smtClean="0"/>
              <a:t>Boiler Heater BH1 </a:t>
            </a:r>
            <a:r>
              <a:rPr lang="en-US" altLang="en-US" sz="1800" dirty="0"/>
              <a:t>(O/P </a:t>
            </a:r>
            <a:r>
              <a:rPr lang="en-US" altLang="en-US" sz="1800" dirty="0" smtClean="0"/>
              <a:t>3) </a:t>
            </a:r>
            <a:r>
              <a:rPr lang="en-US" altLang="en-US" sz="1800" dirty="0"/>
              <a:t>	: </a:t>
            </a:r>
            <a:r>
              <a:rPr lang="en-US" altLang="en-US" sz="1800" dirty="0" smtClean="0"/>
              <a:t>ON/OFF</a:t>
            </a:r>
            <a:endParaRPr lang="en-US" altLang="en-US" sz="1800" dirty="0"/>
          </a:p>
          <a:p>
            <a:pPr marL="384048" lvl="2" indent="0">
              <a:lnSpc>
                <a:spcPct val="80000"/>
              </a:lnSpc>
              <a:buNone/>
            </a:pPr>
            <a:r>
              <a:rPr lang="en-US" altLang="en-US" sz="1800" dirty="0"/>
              <a:t>Feedback (</a:t>
            </a:r>
            <a:r>
              <a:rPr lang="en-US" altLang="en-US" sz="1800" dirty="0" smtClean="0"/>
              <a:t>I/P 1 ) </a:t>
            </a:r>
            <a:r>
              <a:rPr lang="en-US" altLang="en-US" sz="1800" dirty="0"/>
              <a:t>	: </a:t>
            </a:r>
            <a:r>
              <a:rPr lang="en-US" altLang="en-US" sz="1800" dirty="0" smtClean="0"/>
              <a:t>ON/OFF</a:t>
            </a:r>
          </a:p>
          <a:p>
            <a:pPr marL="384048" lvl="2" indent="0">
              <a:lnSpc>
                <a:spcPct val="80000"/>
              </a:lnSpc>
              <a:buNone/>
            </a:pPr>
            <a:r>
              <a:rPr lang="en-US" altLang="en-US" sz="1800" dirty="0" smtClean="0"/>
              <a:t>Boiler Heater changer over selection  (O/P 1) : ON/OFF</a:t>
            </a:r>
          </a:p>
          <a:p>
            <a:pPr marL="384048" lvl="2" indent="0">
              <a:lnSpc>
                <a:spcPct val="80000"/>
              </a:lnSpc>
              <a:buNone/>
            </a:pPr>
            <a:r>
              <a:rPr lang="en-US" altLang="en-US" sz="1800" dirty="0" smtClean="0"/>
              <a:t>Feedback (I/P 2)                                                    : ON/OFF</a:t>
            </a:r>
          </a:p>
          <a:p>
            <a:pPr lvl="2">
              <a:lnSpc>
                <a:spcPct val="80000"/>
              </a:lnSpc>
            </a:pPr>
            <a:endParaRPr lang="en-US" altLang="en-US" sz="1800" dirty="0"/>
          </a:p>
          <a:p>
            <a:pPr marL="201168" lvl="1" indent="0">
              <a:lnSpc>
                <a:spcPct val="80000"/>
              </a:lnSpc>
              <a:buNone/>
            </a:pPr>
            <a:endParaRPr lang="en-US" altLang="en-US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58114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50375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Humidity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b="1" dirty="0" smtClean="0"/>
              <a:t>Alarm</a:t>
            </a:r>
          </a:p>
          <a:p>
            <a:r>
              <a:rPr lang="en-US" altLang="en-US" b="1" dirty="0" smtClean="0"/>
              <a:t>Water </a:t>
            </a:r>
            <a:r>
              <a:rPr lang="en-US" altLang="en-US" b="1" dirty="0"/>
              <a:t>Level Fail</a:t>
            </a:r>
            <a:endParaRPr lang="en-US" altLang="en-US" dirty="0"/>
          </a:p>
          <a:p>
            <a:pPr lvl="1"/>
            <a:r>
              <a:rPr lang="en-US" altLang="en-US" dirty="0"/>
              <a:t>If the water is not sufficient in either Water tank or Humidifier tank then this alarm is generated. Check water level and its feedback status in Input window</a:t>
            </a:r>
            <a:r>
              <a:rPr lang="en-US" altLang="en-US" dirty="0" smtClean="0"/>
              <a:t>.</a:t>
            </a:r>
          </a:p>
          <a:p>
            <a:pPr lvl="1"/>
            <a:r>
              <a:rPr lang="en-US" altLang="en-US" dirty="0" smtClean="0"/>
              <a:t>Check Float switch connectivity.</a:t>
            </a:r>
          </a:p>
          <a:p>
            <a:pPr lvl="1"/>
            <a:r>
              <a:rPr lang="en-US" altLang="en-US" dirty="0" smtClean="0"/>
              <a:t>Clean Float switch if there any scaling.</a:t>
            </a:r>
            <a:endParaRPr lang="en-US" altLang="en-US" dirty="0"/>
          </a:p>
          <a:p>
            <a:pPr lvl="1"/>
            <a:r>
              <a:rPr lang="en-US" altLang="en-US" dirty="0"/>
              <a:t>Check status  	</a:t>
            </a:r>
          </a:p>
          <a:p>
            <a:pPr lvl="2"/>
            <a:r>
              <a:rPr lang="en-US" altLang="en-US" dirty="0"/>
              <a:t>Water Level 1(I/P </a:t>
            </a:r>
            <a:r>
              <a:rPr lang="en-US" altLang="en-US" dirty="0" smtClean="0"/>
              <a:t>7) </a:t>
            </a:r>
            <a:r>
              <a:rPr lang="en-US" altLang="en-US" dirty="0"/>
              <a:t>: ON	</a:t>
            </a:r>
          </a:p>
          <a:p>
            <a:pPr lvl="2"/>
            <a:r>
              <a:rPr lang="en-US" altLang="en-US" dirty="0"/>
              <a:t>Water Level 2 (I/P </a:t>
            </a:r>
            <a:r>
              <a:rPr lang="en-US" altLang="en-US" dirty="0" smtClean="0"/>
              <a:t>8) </a:t>
            </a:r>
            <a:r>
              <a:rPr lang="en-US" altLang="en-US" dirty="0"/>
              <a:t>: ON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1413844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27797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Humidity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n-US" altLang="en-US" sz="2800" dirty="0" smtClean="0"/>
              <a:t>Temp./Humidity Sensors.</a:t>
            </a:r>
          </a:p>
          <a:p>
            <a:r>
              <a:rPr lang="en-US" altLang="en-US" sz="2800" dirty="0" smtClean="0"/>
              <a:t>Controlling sensor</a:t>
            </a:r>
          </a:p>
          <a:p>
            <a:r>
              <a:rPr lang="en-US" altLang="en-US" sz="2800" dirty="0" smtClean="0"/>
              <a:t>Incase Temp. and Humidity sensor are showing -99.9 check following point.</a:t>
            </a:r>
            <a:endParaRPr lang="en-US" altLang="en-US" sz="2800" dirty="0"/>
          </a:p>
          <a:p>
            <a:pPr marL="201168" lvl="1" indent="0">
              <a:buNone/>
            </a:pPr>
            <a:r>
              <a:rPr lang="en-US" altLang="en-US" sz="2400" dirty="0" smtClean="0"/>
              <a:t>1) If Temp. and Humidity both showing </a:t>
            </a:r>
            <a:r>
              <a:rPr lang="en-US" altLang="en-US" sz="2400" dirty="0"/>
              <a:t>-99.9 check </a:t>
            </a:r>
            <a:r>
              <a:rPr lang="en-US" altLang="en-US" sz="2400" dirty="0" smtClean="0"/>
              <a:t>sensor working condition.</a:t>
            </a:r>
            <a:endParaRPr lang="en-US" altLang="en-US" sz="2400" dirty="0"/>
          </a:p>
          <a:p>
            <a:pPr marL="201168" lvl="1" indent="0">
              <a:buNone/>
            </a:pPr>
            <a:r>
              <a:rPr lang="en-US" altLang="en-US" sz="2400" dirty="0" smtClean="0"/>
              <a:t>2) Check Sensor to Sensor card Communication cable.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3) Check 9 Pin wiring connection. 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3) Check Analog card.</a:t>
            </a:r>
          </a:p>
          <a:p>
            <a:pPr marL="201168" lvl="1" indent="0">
              <a:buNone/>
            </a:pPr>
            <a:endParaRPr lang="en-US" altLang="en-US" sz="2400" dirty="0" smtClean="0"/>
          </a:p>
          <a:p>
            <a:pPr marL="201168" lvl="1" indent="0">
              <a:buNone/>
            </a:pPr>
            <a:r>
              <a:rPr lang="en-US" altLang="en-US" sz="2400" dirty="0" smtClean="0"/>
              <a:t>Scanner Sensor.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 If Scanner sensor are showing -99.9 check following point.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1) If Temp. and humidity both are showing -99.9 check sensor working condition.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2) Check sensor to sensor card communication cable.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3) Check 9 Pin wiring connection.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4) Check scanner sensor ID no.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5) All scanner sensors are showing -99.9 check sensor card and check sensor card to PLC communication cable. </a:t>
            </a:r>
          </a:p>
          <a:p>
            <a:pPr marL="201168" lvl="1" indent="0">
              <a:buNone/>
            </a:pPr>
            <a:endParaRPr lang="en-US" altLang="en-US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148565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39086"/>
          </a:xfrm>
        </p:spPr>
        <p:txBody>
          <a:bodyPr>
            <a:normAutofit fontScale="90000"/>
          </a:bodyPr>
          <a:lstStyle/>
          <a:p>
            <a:pPr algn="ctr"/>
            <a:r>
              <a:rPr lang="en-IN" dirty="0"/>
              <a:t>Thank You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IN" sz="8000" dirty="0" smtClean="0"/>
              <a:t>Thank You</a:t>
            </a:r>
            <a:endParaRPr lang="en-GB" sz="8000" dirty="0"/>
          </a:p>
        </p:txBody>
      </p:sp>
    </p:spTree>
    <p:extLst>
      <p:ext uri="{BB962C8B-B14F-4D97-AF65-F5344CB8AC3E}">
        <p14:creationId xmlns:p14="http://schemas.microsoft.com/office/powerpoint/2010/main" val="12477381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672953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Humidity Chamber</a:t>
            </a:r>
            <a:endParaRPr lang="en-GB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0" y="2004308"/>
            <a:ext cx="3141104" cy="402272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1500" y="2936233"/>
            <a:ext cx="1352110" cy="2436942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6216726" y="1166843"/>
            <a:ext cx="5975274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en" b="1" dirty="0" smtClean="0"/>
          </a:p>
          <a:p>
            <a:pPr lvl="0"/>
            <a:endParaRPr lang="en" b="1" dirty="0"/>
          </a:p>
          <a:p>
            <a:pPr lvl="0"/>
            <a:r>
              <a:rPr lang="en" b="1" dirty="0" smtClean="0"/>
              <a:t>Techinical </a:t>
            </a:r>
            <a:r>
              <a:rPr lang="en" b="1" dirty="0"/>
              <a:t>Specification:-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Temperatuer Range : 20˚ to 60˚C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Temperature Accuracy: ±0.2˚C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Temperature Unifomity: ±1˚C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Humidity Range:  40% Rh to95%Rh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Humidity Accuracy: ± 2 % Rh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Humidity Unifomity: ±3 % Rh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Power Supply : 230/415 Volts, 50Hz main Supply.  Also availible with 60 Hz cycle.</a:t>
            </a:r>
          </a:p>
          <a:p>
            <a:pPr>
              <a:buNone/>
            </a:pPr>
            <a:r>
              <a:rPr lang="en" b="1" dirty="0"/>
              <a:t>Optional Accessories:- 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ICDAS- A Common Software .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8pt. Temperature Scanner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Stand by Cooling System with  Auto Switch Over.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Door Access / Mobile alaret System</a:t>
            </a:r>
          </a:p>
          <a:p>
            <a:pPr marL="285750" lvl="0" indent="-285750">
              <a:buFont typeface="Wingdings" pitchFamily="2" charset="2"/>
              <a:buChar char="§"/>
            </a:pPr>
            <a:r>
              <a:rPr lang="en" dirty="0"/>
              <a:t>Remote alarm system.</a:t>
            </a:r>
          </a:p>
          <a:p>
            <a:pPr lvl="0">
              <a:buNone/>
            </a:pPr>
            <a:endParaRPr lang="en" dirty="0"/>
          </a:p>
        </p:txBody>
      </p:sp>
    </p:spTree>
    <p:extLst>
      <p:ext uri="{BB962C8B-B14F-4D97-AF65-F5344CB8AC3E}">
        <p14:creationId xmlns:p14="http://schemas.microsoft.com/office/powerpoint/2010/main" val="2330877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6508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Humidity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072443"/>
            <a:ext cx="10058400" cy="5260623"/>
          </a:xfrm>
        </p:spPr>
        <p:txBody>
          <a:bodyPr>
            <a:normAutofit fontScale="77500" lnSpcReduction="20000"/>
          </a:bodyPr>
          <a:lstStyle/>
          <a:p>
            <a:endParaRPr lang="en-IN" dirty="0" smtClean="0"/>
          </a:p>
          <a:p>
            <a:pPr algn="ctr"/>
            <a:r>
              <a:rPr lang="en-IN" dirty="0" smtClean="0"/>
              <a:t>Humidity Chamber Component </a:t>
            </a:r>
            <a:endParaRPr lang="en-IN" dirty="0"/>
          </a:p>
          <a:p>
            <a:r>
              <a:rPr lang="en-IN" dirty="0" smtClean="0"/>
              <a:t>1) PLC</a:t>
            </a:r>
            <a:r>
              <a:rPr lang="en-IN" dirty="0"/>
              <a:t>.</a:t>
            </a:r>
          </a:p>
          <a:p>
            <a:r>
              <a:rPr lang="en-IN" dirty="0" smtClean="0"/>
              <a:t>2) HMI</a:t>
            </a:r>
            <a:r>
              <a:rPr lang="en-IN" dirty="0"/>
              <a:t>.</a:t>
            </a:r>
          </a:p>
          <a:p>
            <a:r>
              <a:rPr lang="en-IN" dirty="0" smtClean="0"/>
              <a:t>3) Analog card.</a:t>
            </a:r>
            <a:endParaRPr lang="en-IN" dirty="0"/>
          </a:p>
          <a:p>
            <a:r>
              <a:rPr lang="en-IN" dirty="0" smtClean="0"/>
              <a:t>4) Sensor </a:t>
            </a:r>
            <a:r>
              <a:rPr lang="en-IN" dirty="0"/>
              <a:t>card for Temp/RH sensors.</a:t>
            </a:r>
          </a:p>
          <a:p>
            <a:r>
              <a:rPr lang="en-IN" dirty="0" smtClean="0"/>
              <a:t>5) Relays </a:t>
            </a:r>
            <a:r>
              <a:rPr lang="en-IN" dirty="0"/>
              <a:t>, SSR &amp; contactors.</a:t>
            </a:r>
          </a:p>
          <a:p>
            <a:r>
              <a:rPr lang="en-IN" dirty="0" smtClean="0"/>
              <a:t>6) Dry </a:t>
            </a:r>
            <a:r>
              <a:rPr lang="en-IN" dirty="0"/>
              <a:t>heater.</a:t>
            </a:r>
          </a:p>
          <a:p>
            <a:r>
              <a:rPr lang="en-IN" dirty="0" smtClean="0"/>
              <a:t>7) Boiler </a:t>
            </a:r>
            <a:r>
              <a:rPr lang="en-IN" dirty="0"/>
              <a:t>heater </a:t>
            </a:r>
            <a:r>
              <a:rPr lang="en-IN" dirty="0" smtClean="0"/>
              <a:t>or </a:t>
            </a:r>
            <a:r>
              <a:rPr lang="en-IN" dirty="0" err="1"/>
              <a:t>Ecotronic</a:t>
            </a:r>
            <a:r>
              <a:rPr lang="en-IN" dirty="0"/>
              <a:t> humidifiers.</a:t>
            </a:r>
          </a:p>
          <a:p>
            <a:r>
              <a:rPr lang="en-IN" dirty="0" smtClean="0"/>
              <a:t>7) Compressors</a:t>
            </a:r>
            <a:r>
              <a:rPr lang="en-IN" dirty="0"/>
              <a:t>.</a:t>
            </a:r>
          </a:p>
          <a:p>
            <a:r>
              <a:rPr lang="en-IN" dirty="0" smtClean="0"/>
              <a:t>8) Door sensor.</a:t>
            </a:r>
            <a:endParaRPr lang="en-IN" dirty="0"/>
          </a:p>
          <a:p>
            <a:r>
              <a:rPr lang="en-IN" dirty="0" smtClean="0"/>
              <a:t>9) Float valve Float switch.</a:t>
            </a:r>
            <a:endParaRPr lang="en-IN" dirty="0"/>
          </a:p>
          <a:p>
            <a:r>
              <a:rPr lang="en-IN" dirty="0" smtClean="0"/>
              <a:t>10) Temperature </a:t>
            </a:r>
            <a:r>
              <a:rPr lang="en-IN" dirty="0"/>
              <a:t>and </a:t>
            </a:r>
            <a:r>
              <a:rPr lang="en-IN" dirty="0" smtClean="0"/>
              <a:t>humidity sensors</a:t>
            </a:r>
          </a:p>
          <a:p>
            <a:r>
              <a:rPr lang="en-IN" dirty="0" smtClean="0"/>
              <a:t>11) High and Low Thermostat.</a:t>
            </a:r>
          </a:p>
          <a:p>
            <a:r>
              <a:rPr lang="en-IN" dirty="0" smtClean="0"/>
              <a:t>12) Hygrostat.</a:t>
            </a:r>
            <a:endParaRPr lang="en-IN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5514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61664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Humidity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512711"/>
            <a:ext cx="10058400" cy="4809067"/>
          </a:xfrm>
        </p:spPr>
        <p:txBody>
          <a:bodyPr>
            <a:normAutofit fontScale="92500" lnSpcReduction="20000"/>
          </a:bodyPr>
          <a:lstStyle/>
          <a:p>
            <a:r>
              <a:rPr lang="en-IN" dirty="0"/>
              <a:t>Working Procedure.</a:t>
            </a:r>
          </a:p>
          <a:p>
            <a:r>
              <a:rPr lang="en-IN" dirty="0"/>
              <a:t>1) Check All utility.</a:t>
            </a:r>
          </a:p>
          <a:p>
            <a:r>
              <a:rPr lang="en-IN" dirty="0"/>
              <a:t>2) Switch ON UPS.</a:t>
            </a:r>
          </a:p>
          <a:p>
            <a:r>
              <a:rPr lang="en-IN" dirty="0"/>
              <a:t>3) Set Required Set </a:t>
            </a:r>
            <a:r>
              <a:rPr lang="en-IN" dirty="0" smtClean="0"/>
              <a:t>Temp. and Humidity.</a:t>
            </a:r>
            <a:endParaRPr lang="en-IN" dirty="0"/>
          </a:p>
          <a:p>
            <a:r>
              <a:rPr lang="en-IN" dirty="0"/>
              <a:t>4) Set Alarm Limit respectively Set Value.</a:t>
            </a:r>
          </a:p>
          <a:p>
            <a:r>
              <a:rPr lang="en-IN" dirty="0"/>
              <a:t>5) Set Low Thermostat Below </a:t>
            </a:r>
            <a:r>
              <a:rPr lang="en-IN" dirty="0" smtClean="0"/>
              <a:t>10</a:t>
            </a:r>
            <a:r>
              <a:rPr lang="en-IN" dirty="0" smtClean="0">
                <a:latin typeface="Calibri" panose="020F0502020204030204" pitchFamily="34" charset="0"/>
                <a:cs typeface="Calibri" panose="020F0502020204030204" pitchFamily="34" charset="0"/>
              </a:rPr>
              <a:t>°C respectively set temp.</a:t>
            </a:r>
          </a:p>
          <a:p>
            <a:r>
              <a:rPr lang="en-IN" dirty="0" smtClean="0">
                <a:latin typeface="Calibri" panose="020F0502020204030204" pitchFamily="34" charset="0"/>
                <a:cs typeface="Calibri" panose="020F0502020204030204" pitchFamily="34" charset="0"/>
              </a:rPr>
              <a:t>6) Set High Thermostat above </a:t>
            </a:r>
            <a:r>
              <a:rPr lang="en-IN" dirty="0"/>
              <a:t>10</a:t>
            </a:r>
            <a:r>
              <a:rPr lang="en-IN" dirty="0">
                <a:latin typeface="Calibri" panose="020F0502020204030204" pitchFamily="34" charset="0"/>
                <a:cs typeface="Calibri" panose="020F0502020204030204" pitchFamily="34" charset="0"/>
              </a:rPr>
              <a:t>°C respectively set temp.</a:t>
            </a:r>
          </a:p>
          <a:p>
            <a:r>
              <a:rPr lang="en-IN" dirty="0" smtClean="0"/>
              <a:t>7) Set Hygrostat above 10% respectively set Humidity</a:t>
            </a:r>
            <a:endParaRPr lang="en-IN" dirty="0"/>
          </a:p>
          <a:p>
            <a:r>
              <a:rPr lang="en-IN" dirty="0" smtClean="0"/>
              <a:t>8) </a:t>
            </a:r>
            <a:r>
              <a:rPr lang="en-IN" dirty="0"/>
              <a:t>Switch ON Raw Power Supply.</a:t>
            </a:r>
          </a:p>
          <a:p>
            <a:r>
              <a:rPr lang="en-IN" dirty="0" smtClean="0"/>
              <a:t>9) PLC will give the commands to Compressor, Dry Heater and Humidifier Heater According to process value.  </a:t>
            </a:r>
            <a:endParaRPr lang="en-IN" dirty="0"/>
          </a:p>
          <a:p>
            <a:r>
              <a:rPr lang="en-IN" dirty="0"/>
              <a:t>10</a:t>
            </a:r>
            <a:r>
              <a:rPr lang="en-IN" dirty="0" smtClean="0"/>
              <a:t>) Once PLC reach </a:t>
            </a:r>
            <a:r>
              <a:rPr lang="en-IN" dirty="0"/>
              <a:t>set point </a:t>
            </a:r>
            <a:r>
              <a:rPr lang="en-IN" dirty="0" smtClean="0"/>
              <a:t>, PLC reduce commands to maintain control accuracy.</a:t>
            </a:r>
            <a:endParaRPr lang="en-IN" dirty="0"/>
          </a:p>
          <a:p>
            <a:r>
              <a:rPr lang="en-IN" dirty="0"/>
              <a:t>    </a:t>
            </a:r>
            <a:endParaRPr lang="en-GB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42625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55119"/>
          </a:xfrm>
        </p:spPr>
        <p:txBody>
          <a:bodyPr/>
          <a:lstStyle/>
          <a:p>
            <a:pPr algn="ctr"/>
            <a:r>
              <a:rPr lang="en-US" altLang="en-US" dirty="0"/>
              <a:t>Humidity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914400"/>
            <a:ext cx="10058400" cy="5312780"/>
          </a:xfrm>
        </p:spPr>
        <p:txBody>
          <a:bodyPr>
            <a:normAutofit fontScale="92500" lnSpcReduction="20000"/>
          </a:bodyPr>
          <a:lstStyle/>
          <a:p>
            <a:r>
              <a:rPr lang="en-US" altLang="en-US" sz="2800" b="1" u="sng" dirty="0" smtClean="0"/>
              <a:t>TEMPERATURE</a:t>
            </a:r>
          </a:p>
          <a:p>
            <a:endParaRPr lang="en-US" altLang="en-US" sz="2800" b="1" u="sng" dirty="0" smtClean="0"/>
          </a:p>
          <a:p>
            <a:r>
              <a:rPr lang="en-US" altLang="en-US" sz="2800" b="1" dirty="0" smtClean="0"/>
              <a:t>Temperature </a:t>
            </a:r>
            <a:r>
              <a:rPr lang="en-US" altLang="en-US" sz="2800" b="1" dirty="0"/>
              <a:t>overshooting</a:t>
            </a:r>
            <a:endParaRPr lang="en-US" altLang="en-US" sz="2800" dirty="0"/>
          </a:p>
          <a:p>
            <a:pPr lvl="1"/>
            <a:r>
              <a:rPr lang="en-US" altLang="en-US" sz="2400" dirty="0"/>
              <a:t>For temperature overshooting check following systems</a:t>
            </a:r>
            <a:r>
              <a:rPr lang="en-US" altLang="en-US" sz="2400" dirty="0" smtClean="0"/>
              <a:t>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1) Air </a:t>
            </a:r>
            <a:r>
              <a:rPr lang="en-US" altLang="en-US" sz="2400" dirty="0"/>
              <a:t>passages and sensor are not blocked by loaded samples</a:t>
            </a:r>
            <a:r>
              <a:rPr lang="en-US" altLang="en-US" sz="2400" dirty="0" smtClean="0"/>
              <a:t>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2) Low </a:t>
            </a:r>
            <a:r>
              <a:rPr lang="en-US" altLang="en-US" sz="2400" dirty="0"/>
              <a:t>temperature safety thermostat (LT) setting 10 </a:t>
            </a:r>
            <a:r>
              <a:rPr lang="en-US" altLang="en-US" sz="2400" dirty="0">
                <a:sym typeface="Symbol" panose="05050102010706020507" pitchFamily="18" charset="2"/>
              </a:rPr>
              <a:t></a:t>
            </a:r>
            <a:r>
              <a:rPr lang="en-US" altLang="en-US" sz="2400" dirty="0"/>
              <a:t>C below set value</a:t>
            </a:r>
            <a:r>
              <a:rPr lang="en-US" altLang="en-US" sz="2400" dirty="0" smtClean="0"/>
              <a:t>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3) Dry </a:t>
            </a:r>
            <a:r>
              <a:rPr lang="en-US" altLang="en-US" sz="2400" dirty="0"/>
              <a:t>heater (DH) solid state relay working. Check relay continuity, it should not be </a:t>
            </a:r>
            <a:r>
              <a:rPr lang="en-US" altLang="en-US" sz="2400" dirty="0" smtClean="0"/>
              <a:t>    shorted.</a:t>
            </a:r>
            <a:endParaRPr lang="en-US" altLang="en-US" sz="2400" dirty="0"/>
          </a:p>
          <a:p>
            <a:pPr marL="201168" lvl="1" indent="0">
              <a:buNone/>
            </a:pPr>
            <a:r>
              <a:rPr lang="en-US" altLang="en-US" sz="2400" dirty="0" smtClean="0"/>
              <a:t>4) Cooling </a:t>
            </a:r>
            <a:r>
              <a:rPr lang="en-US" altLang="en-US" sz="2400" dirty="0"/>
              <a:t>system ON</a:t>
            </a:r>
            <a:r>
              <a:rPr lang="en-US" altLang="en-US" sz="2400" dirty="0" smtClean="0"/>
              <a:t>.</a:t>
            </a:r>
          </a:p>
          <a:p>
            <a:pPr marL="201168" lvl="1" indent="0">
              <a:buNone/>
            </a:pPr>
            <a:r>
              <a:rPr lang="en-US" altLang="en-US" sz="2400" dirty="0"/>
              <a:t>5</a:t>
            </a:r>
            <a:r>
              <a:rPr lang="en-US" altLang="en-US" sz="2400" dirty="0" smtClean="0"/>
              <a:t>) Check </a:t>
            </a:r>
            <a:r>
              <a:rPr lang="en-US" altLang="en-US" sz="2400" dirty="0" err="1" smtClean="0"/>
              <a:t>Condensor</a:t>
            </a:r>
            <a:r>
              <a:rPr lang="en-US" altLang="en-US" sz="2400" dirty="0" smtClean="0"/>
              <a:t> is not block by Dust. Clean the </a:t>
            </a:r>
            <a:r>
              <a:rPr lang="en-US" altLang="en-US" sz="2400" dirty="0" err="1" smtClean="0"/>
              <a:t>condensor</a:t>
            </a:r>
            <a:r>
              <a:rPr lang="en-US" altLang="en-US" sz="2400" dirty="0" smtClean="0"/>
              <a:t> by air blower or Water. </a:t>
            </a:r>
          </a:p>
          <a:p>
            <a:pPr marL="201168" lvl="1" indent="0">
              <a:buNone/>
            </a:pPr>
            <a:r>
              <a:rPr lang="en-US" altLang="en-US" sz="2400" dirty="0"/>
              <a:t>6</a:t>
            </a:r>
            <a:r>
              <a:rPr lang="en-US" altLang="en-US" sz="2400" dirty="0" smtClean="0"/>
              <a:t>) Check </a:t>
            </a:r>
            <a:r>
              <a:rPr lang="en-US" altLang="en-US" sz="2400" dirty="0" err="1" smtClean="0"/>
              <a:t>Condensor</a:t>
            </a:r>
            <a:r>
              <a:rPr lang="en-US" altLang="en-US" sz="2400" dirty="0" smtClean="0"/>
              <a:t> motor working condition.</a:t>
            </a:r>
          </a:p>
          <a:p>
            <a:pPr marL="201168" lvl="1" indent="0">
              <a:buNone/>
            </a:pPr>
            <a:r>
              <a:rPr lang="en-US" altLang="en-US" sz="2400" dirty="0"/>
              <a:t>7</a:t>
            </a:r>
            <a:r>
              <a:rPr lang="en-US" altLang="en-US" sz="2400" dirty="0" smtClean="0"/>
              <a:t>) Check the Compressor is working. Check compressor accessories.</a:t>
            </a:r>
            <a:endParaRPr lang="en-US" altLang="en-US" sz="2400" dirty="0"/>
          </a:p>
          <a:p>
            <a:pPr marL="201168" lvl="1" indent="0">
              <a:buNone/>
            </a:pPr>
            <a:r>
              <a:rPr lang="en-US" altLang="en-US" sz="2400" dirty="0" smtClean="0"/>
              <a:t>8) Check Gas Pressure By Using Proper Charging line and Proper pressure gauge.</a:t>
            </a:r>
          </a:p>
          <a:p>
            <a:pPr marL="201168" lvl="1" indent="0">
              <a:buNone/>
            </a:pPr>
            <a:r>
              <a:rPr lang="en-US" altLang="en-US" sz="2400" dirty="0"/>
              <a:t>9</a:t>
            </a:r>
            <a:r>
              <a:rPr lang="en-US" altLang="en-US" sz="2400" dirty="0" smtClean="0"/>
              <a:t>) If Gas is not in system then First Check Leakage and Rectify and do the gas charging as per requirement.</a:t>
            </a:r>
          </a:p>
          <a:p>
            <a:pPr marL="201168" lvl="1" indent="0">
              <a:buNone/>
            </a:pPr>
            <a:endParaRPr lang="en-US" altLang="en-US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079969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7409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Humidity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altLang="en-US" sz="2800" b="1" u="sng" dirty="0"/>
              <a:t>TEMPERATURE</a:t>
            </a:r>
            <a:endParaRPr lang="en-US" altLang="en-US" sz="2800" b="1" dirty="0"/>
          </a:p>
          <a:p>
            <a:r>
              <a:rPr lang="en-US" altLang="en-US" sz="2800" b="1" dirty="0"/>
              <a:t>Temperature undershooting</a:t>
            </a:r>
            <a:endParaRPr lang="en-US" altLang="en-US" sz="2800" dirty="0"/>
          </a:p>
          <a:p>
            <a:pPr lvl="1"/>
            <a:r>
              <a:rPr lang="en-US" altLang="en-US" sz="2400" dirty="0"/>
              <a:t>For temperature undershooting check following systems.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1) Air </a:t>
            </a:r>
            <a:r>
              <a:rPr lang="en-US" altLang="en-US" sz="2400" dirty="0"/>
              <a:t>passages and sensor are not blocked by loaded samples.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2) High </a:t>
            </a:r>
            <a:r>
              <a:rPr lang="en-US" altLang="en-US" sz="2400" dirty="0"/>
              <a:t>temperature safety thermostat (HT) setting 10</a:t>
            </a:r>
            <a:r>
              <a:rPr lang="en-US" altLang="en-US" sz="2400" dirty="0">
                <a:sym typeface="Symbol" panose="05050102010706020507" pitchFamily="18" charset="2"/>
              </a:rPr>
              <a:t></a:t>
            </a:r>
            <a:r>
              <a:rPr lang="en-US" altLang="en-US" sz="2400" dirty="0"/>
              <a:t>C above set value.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3) Check </a:t>
            </a:r>
            <a:r>
              <a:rPr lang="en-US" altLang="en-US" sz="2400" dirty="0"/>
              <a:t>Dry Heater Safety relay (DHS) working. It should be ON if current temperature is less than set temperature.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4) Dry </a:t>
            </a:r>
            <a:r>
              <a:rPr lang="en-US" altLang="en-US" sz="2400" dirty="0"/>
              <a:t>heater (DH) solid state relay working. When PLC output </a:t>
            </a:r>
            <a:r>
              <a:rPr lang="en-US" altLang="en-US" sz="2400" dirty="0" smtClean="0"/>
              <a:t>is </a:t>
            </a:r>
            <a:r>
              <a:rPr lang="en-US" altLang="en-US" sz="2400" dirty="0"/>
              <a:t>ON the indication on relay should be ON</a:t>
            </a:r>
            <a:r>
              <a:rPr lang="en-US" altLang="en-US" sz="2400" dirty="0" smtClean="0"/>
              <a:t>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5) Check Dry Heater AMPS by Using </a:t>
            </a:r>
            <a:r>
              <a:rPr lang="en-US" altLang="en-US" sz="2400" dirty="0" err="1" smtClean="0"/>
              <a:t>Multimeter</a:t>
            </a:r>
            <a:r>
              <a:rPr lang="en-US" altLang="en-US" sz="2400" dirty="0" smtClean="0"/>
              <a:t> when Dry heater is ON condition.</a:t>
            </a:r>
            <a:endParaRPr lang="en-US" altLang="en-US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1117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16222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Humidity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162755"/>
            <a:ext cx="10058400" cy="5125155"/>
          </a:xfrm>
        </p:spPr>
        <p:txBody>
          <a:bodyPr/>
          <a:lstStyle/>
          <a:p>
            <a:r>
              <a:rPr lang="en-US" altLang="en-US" b="1" dirty="0"/>
              <a:t>Temperature </a:t>
            </a:r>
            <a:r>
              <a:rPr lang="en-US" altLang="en-US" b="1" dirty="0" smtClean="0"/>
              <a:t>accuracy</a:t>
            </a:r>
          </a:p>
          <a:p>
            <a:endParaRPr lang="en-US" altLang="en-US" dirty="0"/>
          </a:p>
          <a:p>
            <a:pPr lvl="1"/>
            <a:r>
              <a:rPr lang="en-US" altLang="en-US" sz="2400" dirty="0"/>
              <a:t>If temperature of chamber is continuously varying by more than 2</a:t>
            </a:r>
            <a:r>
              <a:rPr lang="en-US" altLang="en-US" sz="2400" dirty="0">
                <a:sym typeface="Symbol" panose="05050102010706020507" pitchFamily="18" charset="2"/>
              </a:rPr>
              <a:t></a:t>
            </a:r>
            <a:r>
              <a:rPr lang="en-US" altLang="en-US" sz="2400" dirty="0"/>
              <a:t>C check following systems.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1) Circulation </a:t>
            </a:r>
            <a:r>
              <a:rPr lang="en-US" altLang="en-US" sz="2400" dirty="0"/>
              <a:t>motor working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2) Controlling </a:t>
            </a:r>
            <a:r>
              <a:rPr lang="en-US" altLang="en-US" sz="2400" dirty="0"/>
              <a:t>sensor not blocked.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3) </a:t>
            </a:r>
            <a:r>
              <a:rPr lang="en-US" altLang="en-US" sz="2400" dirty="0"/>
              <a:t>Air passages and sensor are not blocked by loaded samples.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4) </a:t>
            </a:r>
            <a:r>
              <a:rPr lang="en-US" altLang="en-US" sz="2400" dirty="0"/>
              <a:t>Dry heater (DH) solid state relay working. Check relay continuity, it should not </a:t>
            </a:r>
            <a:r>
              <a:rPr lang="en-US" altLang="en-US" sz="2400" dirty="0" smtClean="0"/>
              <a:t>be shorted.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5) Check PID Parameters</a:t>
            </a:r>
            <a:r>
              <a:rPr lang="en-US" altLang="en-US" dirty="0" smtClean="0"/>
              <a:t>.</a:t>
            </a:r>
            <a:endParaRPr lang="en-US" altLang="en-US" dirty="0"/>
          </a:p>
          <a:p>
            <a:pPr marL="201168" lvl="1" indent="0">
              <a:buNone/>
            </a:pPr>
            <a:endParaRPr lang="en-US" altLang="en-US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534849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674096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Humidity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467853"/>
            <a:ext cx="10058400" cy="4401241"/>
          </a:xfrm>
        </p:spPr>
        <p:txBody>
          <a:bodyPr/>
          <a:lstStyle/>
          <a:p>
            <a:r>
              <a:rPr lang="en-US" altLang="en-US" b="1" u="sng" dirty="0"/>
              <a:t>HUMIDITY</a:t>
            </a:r>
            <a:endParaRPr lang="en-US" altLang="en-US" b="1" dirty="0"/>
          </a:p>
          <a:p>
            <a:r>
              <a:rPr lang="en-US" altLang="en-US" b="1" dirty="0"/>
              <a:t>Humidity overshooting</a:t>
            </a:r>
            <a:endParaRPr lang="en-US" altLang="en-US" dirty="0"/>
          </a:p>
          <a:p>
            <a:pPr marL="201168" lvl="1" indent="0">
              <a:buNone/>
            </a:pPr>
            <a:r>
              <a:rPr lang="en-US" altLang="en-US" sz="2400" dirty="0" smtClean="0"/>
              <a:t>1) Air </a:t>
            </a:r>
            <a:r>
              <a:rPr lang="en-US" altLang="en-US" sz="2400" dirty="0"/>
              <a:t>passages and sensor are not blocked by loaded samples.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2) Check cooling System. </a:t>
            </a:r>
            <a:r>
              <a:rPr lang="en-US" altLang="en-US" sz="2400" dirty="0"/>
              <a:t>sufficient cooling is present.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3) Humidifier </a:t>
            </a:r>
            <a:r>
              <a:rPr lang="en-US" altLang="en-US" sz="2400" dirty="0"/>
              <a:t>(BH) solid state relay working. Check relay continuity, it should not be shorted</a:t>
            </a:r>
            <a:r>
              <a:rPr lang="en-US" altLang="en-US" sz="2400" dirty="0" smtClean="0"/>
              <a:t>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4) Check Drain Tray. Drain water is properly drain from Drain line.</a:t>
            </a:r>
          </a:p>
          <a:p>
            <a:pPr marL="201168" lvl="1" indent="0">
              <a:buNone/>
            </a:pPr>
            <a:r>
              <a:rPr lang="en-US" altLang="en-US" sz="2400" dirty="0" smtClean="0"/>
              <a:t>5) Check PID parameters.</a:t>
            </a:r>
            <a:endParaRPr lang="en-US" altLang="en-US" sz="2400" dirty="0"/>
          </a:p>
          <a:p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7991706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706819"/>
          </a:xfrm>
        </p:spPr>
        <p:txBody>
          <a:bodyPr>
            <a:normAutofit fontScale="90000"/>
          </a:bodyPr>
          <a:lstStyle/>
          <a:p>
            <a:pPr algn="ctr"/>
            <a:r>
              <a:rPr lang="en-US" altLang="en-US" dirty="0"/>
              <a:t>Humidity Chamber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80000"/>
              </a:lnSpc>
            </a:pPr>
            <a:r>
              <a:rPr lang="en-US" altLang="en-US" sz="2800" b="1" u="sng" dirty="0"/>
              <a:t>HUMIDITY</a:t>
            </a:r>
            <a:endParaRPr lang="en-US" altLang="en-US" sz="2800" b="1" dirty="0"/>
          </a:p>
          <a:p>
            <a:pPr>
              <a:lnSpc>
                <a:spcPct val="80000"/>
              </a:lnSpc>
            </a:pPr>
            <a:r>
              <a:rPr lang="en-US" altLang="en-US" sz="2800" b="1" dirty="0"/>
              <a:t>Humidity undershooting</a:t>
            </a:r>
            <a:endParaRPr lang="en-US" altLang="en-US" sz="2800" dirty="0"/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400" dirty="0" smtClean="0"/>
              <a:t>1) Check </a:t>
            </a:r>
            <a:r>
              <a:rPr lang="en-US" altLang="en-US" sz="2400" dirty="0"/>
              <a:t>water supply and water level in the tank. Tank level indicator </a:t>
            </a:r>
            <a:r>
              <a:rPr lang="en-US" altLang="en-US" sz="2400" b="1" dirty="0"/>
              <a:t>Water Level 1</a:t>
            </a:r>
            <a:r>
              <a:rPr lang="en-US" altLang="en-US" sz="2400" dirty="0"/>
              <a:t> and </a:t>
            </a:r>
            <a:r>
              <a:rPr lang="en-US" altLang="en-US" sz="2400" b="1" dirty="0"/>
              <a:t>Water Level 2</a:t>
            </a:r>
            <a:r>
              <a:rPr lang="en-US" altLang="en-US" sz="2400" dirty="0"/>
              <a:t> should be OK in input window.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400" dirty="0" smtClean="0"/>
              <a:t>2) Sudden </a:t>
            </a:r>
            <a:r>
              <a:rPr lang="en-US" altLang="en-US" sz="2400" dirty="0"/>
              <a:t>inrush of fresh water due to faulty float valve.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400" dirty="0" smtClean="0"/>
              <a:t>3) Air </a:t>
            </a:r>
            <a:r>
              <a:rPr lang="en-US" altLang="en-US" sz="2400" dirty="0"/>
              <a:t>passages and sensor are not blocked by loaded samples.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400" dirty="0" smtClean="0"/>
              <a:t>4) Check </a:t>
            </a:r>
            <a:r>
              <a:rPr lang="en-US" altLang="en-US" sz="2400" dirty="0"/>
              <a:t>Humidifier Safety relay (DHS) working. It should be ON if current humidity is less than set humidity.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400" dirty="0" smtClean="0"/>
              <a:t>5) Humidifier </a:t>
            </a:r>
            <a:r>
              <a:rPr lang="en-US" altLang="en-US" sz="2400" dirty="0"/>
              <a:t>(BH) solid state relay working. When PLC output </a:t>
            </a:r>
            <a:r>
              <a:rPr lang="en-US" altLang="en-US" sz="2400" dirty="0" smtClean="0"/>
              <a:t>is </a:t>
            </a:r>
            <a:r>
              <a:rPr lang="en-US" altLang="en-US" sz="2400" dirty="0"/>
              <a:t>ON </a:t>
            </a:r>
            <a:r>
              <a:rPr lang="en-US" altLang="en-US" sz="2400" dirty="0" smtClean="0"/>
              <a:t>and </a:t>
            </a:r>
            <a:r>
              <a:rPr lang="en-US" altLang="en-US" sz="2400" dirty="0"/>
              <a:t>indication on relay should be ON</a:t>
            </a:r>
            <a:r>
              <a:rPr lang="en-US" altLang="en-US" sz="2400" dirty="0" smtClean="0"/>
              <a:t>.</a:t>
            </a:r>
          </a:p>
          <a:p>
            <a:pPr marL="201168" lvl="1" indent="0">
              <a:lnSpc>
                <a:spcPct val="80000"/>
              </a:lnSpc>
              <a:buNone/>
            </a:pPr>
            <a:r>
              <a:rPr lang="en-US" altLang="en-US" sz="2400" dirty="0" smtClean="0"/>
              <a:t>6) Check PID parameters.</a:t>
            </a:r>
            <a:endParaRPr lang="en-US" altLang="en-US" sz="24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8242291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766</TotalTime>
  <Words>1721</Words>
  <Application>Microsoft Office PowerPoint</Application>
  <PresentationFormat>Widescreen</PresentationFormat>
  <Paragraphs>199</Paragraphs>
  <Slides>18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4" baseType="lpstr">
      <vt:lpstr>Calibri</vt:lpstr>
      <vt:lpstr>Calibri Light</vt:lpstr>
      <vt:lpstr>Monotype Corsiva</vt:lpstr>
      <vt:lpstr>Symbol</vt:lpstr>
      <vt:lpstr>Wingdings</vt:lpstr>
      <vt:lpstr>Retrospect</vt:lpstr>
      <vt:lpstr>The name you can trust                                                                                      </vt:lpstr>
      <vt:lpstr>Humidity Chamber</vt:lpstr>
      <vt:lpstr>Humidity Chamber</vt:lpstr>
      <vt:lpstr>Humidity Chamber</vt:lpstr>
      <vt:lpstr>Humidity Chamber</vt:lpstr>
      <vt:lpstr>Humidity Chamber</vt:lpstr>
      <vt:lpstr>Humidity Chamber</vt:lpstr>
      <vt:lpstr>Humidity Chamber</vt:lpstr>
      <vt:lpstr>Humidity Chamber</vt:lpstr>
      <vt:lpstr>Humidity Chamber</vt:lpstr>
      <vt:lpstr>Humidity Chamber</vt:lpstr>
      <vt:lpstr>Humidity Chamber</vt:lpstr>
      <vt:lpstr>Humidity Chamber</vt:lpstr>
      <vt:lpstr>Humidity Chamber</vt:lpstr>
      <vt:lpstr>Humidity Chamber</vt:lpstr>
      <vt:lpstr>Humidity Chamber</vt:lpstr>
      <vt:lpstr>Humidity Chamber</vt:lpstr>
      <vt:lpstr>Thank You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name you can trust</dc:title>
  <dc:creator>Anil Dalvi</dc:creator>
  <cp:lastModifiedBy>Anil Dalvi</cp:lastModifiedBy>
  <cp:revision>41</cp:revision>
  <dcterms:created xsi:type="dcterms:W3CDTF">2020-05-04T04:57:50Z</dcterms:created>
  <dcterms:modified xsi:type="dcterms:W3CDTF">2020-05-12T09:42:30Z</dcterms:modified>
</cp:coreProperties>
</file>