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9" r:id="rId1"/>
  </p:sldMasterIdLst>
  <p:sldIdLst>
    <p:sldId id="256" r:id="rId2"/>
    <p:sldId id="274" r:id="rId3"/>
    <p:sldId id="271" r:id="rId4"/>
    <p:sldId id="275" r:id="rId5"/>
    <p:sldId id="276" r:id="rId6"/>
    <p:sldId id="277" r:id="rId7"/>
    <p:sldId id="278" r:id="rId8"/>
    <p:sldId id="279" r:id="rId9"/>
    <p:sldId id="257" r:id="rId10"/>
    <p:sldId id="258" r:id="rId11"/>
    <p:sldId id="273" r:id="rId12"/>
    <p:sldId id="306" r:id="rId13"/>
    <p:sldId id="307" r:id="rId14"/>
    <p:sldId id="270" r:id="rId15"/>
    <p:sldId id="280" r:id="rId16"/>
    <p:sldId id="281" r:id="rId17"/>
    <p:sldId id="282" r:id="rId18"/>
    <p:sldId id="283" r:id="rId19"/>
    <p:sldId id="284" r:id="rId20"/>
    <p:sldId id="285" r:id="rId21"/>
    <p:sldId id="286" r:id="rId22"/>
    <p:sldId id="287" r:id="rId23"/>
    <p:sldId id="288" r:id="rId24"/>
    <p:sldId id="289" r:id="rId25"/>
    <p:sldId id="290" r:id="rId26"/>
    <p:sldId id="291" r:id="rId27"/>
    <p:sldId id="292" r:id="rId28"/>
    <p:sldId id="293" r:id="rId29"/>
    <p:sldId id="294" r:id="rId30"/>
    <p:sldId id="309" r:id="rId31"/>
    <p:sldId id="310" r:id="rId32"/>
    <p:sldId id="295" r:id="rId33"/>
    <p:sldId id="296" r:id="rId34"/>
    <p:sldId id="297" r:id="rId35"/>
    <p:sldId id="298" r:id="rId36"/>
    <p:sldId id="299" r:id="rId37"/>
    <p:sldId id="300" r:id="rId38"/>
    <p:sldId id="301" r:id="rId39"/>
    <p:sldId id="302" r:id="rId40"/>
    <p:sldId id="304" r:id="rId41"/>
    <p:sldId id="305" r:id="rId42"/>
    <p:sldId id="303" r:id="rId4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6207B-1C20-4110-9D62-39704986652D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A07D4-38C0-4F42-8C07-0AC2F80E7E7D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7058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6207B-1C20-4110-9D62-39704986652D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A07D4-38C0-4F42-8C07-0AC2F80E7E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2334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6207B-1C20-4110-9D62-39704986652D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A07D4-38C0-4F42-8C07-0AC2F80E7E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852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6207B-1C20-4110-9D62-39704986652D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A07D4-38C0-4F42-8C07-0AC2F80E7E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0217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6207B-1C20-4110-9D62-39704986652D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A07D4-38C0-4F42-8C07-0AC2F80E7E7D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5361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6207B-1C20-4110-9D62-39704986652D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A07D4-38C0-4F42-8C07-0AC2F80E7E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211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6207B-1C20-4110-9D62-39704986652D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A07D4-38C0-4F42-8C07-0AC2F80E7E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5528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6207B-1C20-4110-9D62-39704986652D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A07D4-38C0-4F42-8C07-0AC2F80E7E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085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6207B-1C20-4110-9D62-39704986652D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A07D4-38C0-4F42-8C07-0AC2F80E7E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596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046207B-1C20-4110-9D62-39704986652D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8FA07D4-38C0-4F42-8C07-0AC2F80E7E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7110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6207B-1C20-4110-9D62-39704986652D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A07D4-38C0-4F42-8C07-0AC2F80E7E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7159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046207B-1C20-4110-9D62-39704986652D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8FA07D4-38C0-4F42-8C07-0AC2F80E7E7D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9518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92" r:id="rId3"/>
    <p:sldLayoutId id="2147483793" r:id="rId4"/>
    <p:sldLayoutId id="2147483794" r:id="rId5"/>
    <p:sldLayoutId id="2147483795" r:id="rId6"/>
    <p:sldLayoutId id="2147483796" r:id="rId7"/>
    <p:sldLayoutId id="2147483797" r:id="rId8"/>
    <p:sldLayoutId id="2147483798" r:id="rId9"/>
    <p:sldLayoutId id="2147483799" r:id="rId10"/>
    <p:sldLayoutId id="214748380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4050836"/>
          </a:xfrm>
        </p:spPr>
        <p:txBody>
          <a:bodyPr>
            <a:normAutofit/>
          </a:bodyPr>
          <a:lstStyle/>
          <a:p>
            <a:pPr algn="r"/>
            <a:r>
              <a:rPr lang="en-US" sz="4000" i="1" dirty="0">
                <a:effectLst>
                  <a:outerShdw blurRad="38100" dist="38100" dir="2700000" algn="tl">
                    <a:srgbClr val="FFFFFF"/>
                  </a:outerShdw>
                </a:effectLst>
                <a:latin typeface="Monotype Corsiva" pitchFamily="66" charset="0"/>
              </a:rPr>
              <a:t>The name you can trust</a:t>
            </a:r>
            <a:r>
              <a:rPr lang="en-IN" sz="6000" dirty="0" smtClean="0"/>
              <a:t>                                     </a:t>
            </a:r>
            <a:br>
              <a:rPr lang="en-IN" sz="6000" dirty="0" smtClean="0"/>
            </a:br>
            <a:r>
              <a:rPr lang="en-US" sz="6000" i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Monotype Corsiva" pitchFamily="66" charset="0"/>
              </a:rPr>
              <a:t/>
            </a:r>
            <a:br>
              <a:rPr lang="en-US" sz="6000" i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Monotype Corsiva" pitchFamily="66" charset="0"/>
              </a:rPr>
            </a:br>
            <a:r>
              <a:rPr lang="en-IN" sz="6000" dirty="0" smtClean="0"/>
              <a:t>                                              </a:t>
            </a:r>
            <a:br>
              <a:rPr lang="en-IN" sz="6000" dirty="0" smtClean="0"/>
            </a:br>
            <a:endParaRPr lang="en-GB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IN" dirty="0" smtClean="0"/>
              <a:t>Cooling system and basic troubleshooting.</a:t>
            </a:r>
            <a:br>
              <a:rPr lang="en-IN" dirty="0" smtClean="0"/>
            </a:br>
            <a:endParaRPr lang="en-GB" dirty="0"/>
          </a:p>
        </p:txBody>
      </p:sp>
      <p:pic>
        <p:nvPicPr>
          <p:cNvPr id="4" name="Picture 4" descr="Logo_Newtronic_R_smal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7" y="1"/>
            <a:ext cx="4570413" cy="810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60318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548774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dirty="0"/>
              <a:t>Walk-In Cooling Chamber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264356"/>
            <a:ext cx="10058400" cy="4604738"/>
          </a:xfrm>
        </p:spPr>
        <p:txBody>
          <a:bodyPr>
            <a:normAutofit/>
          </a:bodyPr>
          <a:lstStyle/>
          <a:p>
            <a:r>
              <a:rPr lang="en-US" altLang="en-US" sz="2800" b="1" u="sng" dirty="0"/>
              <a:t>TEMPERATURE</a:t>
            </a:r>
            <a:endParaRPr lang="en-US" altLang="en-US" sz="2800" b="1" dirty="0"/>
          </a:p>
          <a:p>
            <a:r>
              <a:rPr lang="en-US" altLang="en-US" sz="2800" b="1" dirty="0"/>
              <a:t>Temperature undershooting</a:t>
            </a:r>
            <a:endParaRPr lang="en-US" altLang="en-US" sz="2800" dirty="0"/>
          </a:p>
          <a:p>
            <a:pPr lvl="1"/>
            <a:r>
              <a:rPr lang="en-US" altLang="en-US" sz="2400" dirty="0"/>
              <a:t>For temperature undershooting check following </a:t>
            </a:r>
            <a:r>
              <a:rPr lang="en-US" altLang="en-US" sz="2400" dirty="0" smtClean="0"/>
              <a:t>point.</a:t>
            </a:r>
            <a:endParaRPr lang="en-US" altLang="en-US" sz="2400" dirty="0"/>
          </a:p>
          <a:p>
            <a:pPr marL="201168" lvl="1" indent="0">
              <a:buNone/>
            </a:pPr>
            <a:r>
              <a:rPr lang="en-US" altLang="en-US" sz="2400" dirty="0" smtClean="0"/>
              <a:t>1) Air </a:t>
            </a:r>
            <a:r>
              <a:rPr lang="en-US" altLang="en-US" sz="2400" dirty="0"/>
              <a:t>passages and sensor are not blocked by loaded samples.</a:t>
            </a:r>
          </a:p>
          <a:p>
            <a:pPr marL="201168" lvl="1" indent="0">
              <a:buNone/>
            </a:pPr>
            <a:r>
              <a:rPr lang="en-US" altLang="en-US" sz="2400" dirty="0" smtClean="0"/>
              <a:t>2) Check Circulation motor working condition.</a:t>
            </a:r>
            <a:endParaRPr lang="en-US" altLang="en-US" sz="2400" dirty="0"/>
          </a:p>
          <a:p>
            <a:pPr marL="201168" lvl="1" indent="0">
              <a:buNone/>
            </a:pPr>
            <a:r>
              <a:rPr lang="en-US" altLang="en-US" sz="2400" dirty="0"/>
              <a:t>3</a:t>
            </a:r>
            <a:r>
              <a:rPr lang="en-US" altLang="en-US" sz="2400" dirty="0" smtClean="0"/>
              <a:t>) Check Compressor safety contactor stuck.</a:t>
            </a:r>
          </a:p>
          <a:p>
            <a:pPr marL="201168" lvl="1" indent="0">
              <a:buNone/>
            </a:pPr>
            <a:r>
              <a:rPr lang="en-US" altLang="en-US" sz="2400" dirty="0" smtClean="0"/>
              <a:t>4) Check Compressor Hysteresis In PID parameters.</a:t>
            </a:r>
          </a:p>
          <a:p>
            <a:pPr marL="201168" lvl="1" indent="0">
              <a:buNone/>
            </a:pPr>
            <a:endParaRPr lang="en-US" altLang="en-US" sz="24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2111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582641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dirty="0"/>
              <a:t>Walk-In Cooling Chamber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467556"/>
            <a:ext cx="10058400" cy="4401538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altLang="en-US" sz="2400" b="1" dirty="0"/>
              <a:t>Alarm</a:t>
            </a:r>
          </a:p>
          <a:p>
            <a:pPr>
              <a:lnSpc>
                <a:spcPct val="80000"/>
              </a:lnSpc>
            </a:pPr>
            <a:r>
              <a:rPr lang="en-US" altLang="en-US" sz="2400" b="1" dirty="0"/>
              <a:t>LT Trip alarm / Compressor Circuit failure</a:t>
            </a:r>
            <a:endParaRPr lang="en-US" altLang="en-US" sz="2400" dirty="0"/>
          </a:p>
          <a:p>
            <a:pPr lvl="1">
              <a:lnSpc>
                <a:spcPct val="80000"/>
              </a:lnSpc>
            </a:pPr>
            <a:r>
              <a:rPr lang="en-US" altLang="en-US" sz="2000" dirty="0"/>
              <a:t>This is Low Temperature safety thermostat trip alarm. In this case check following </a:t>
            </a:r>
            <a:r>
              <a:rPr lang="en-US" altLang="en-US" sz="2000" dirty="0" smtClean="0"/>
              <a:t>point.</a:t>
            </a:r>
            <a:endParaRPr lang="en-US" altLang="en-US" sz="2000" dirty="0"/>
          </a:p>
          <a:p>
            <a:pPr marL="201168" lvl="1" indent="0">
              <a:lnSpc>
                <a:spcPct val="80000"/>
              </a:lnSpc>
              <a:buNone/>
            </a:pPr>
            <a:r>
              <a:rPr lang="en-US" altLang="en-US" sz="2000" dirty="0"/>
              <a:t>1) Circulation motor </a:t>
            </a:r>
            <a:r>
              <a:rPr lang="en-US" altLang="en-US" sz="2000" dirty="0" smtClean="0"/>
              <a:t>working.</a:t>
            </a:r>
            <a:endParaRPr lang="en-US" altLang="en-US" sz="2000" dirty="0"/>
          </a:p>
          <a:p>
            <a:pPr marL="201168" lvl="1" indent="0">
              <a:lnSpc>
                <a:spcPct val="80000"/>
              </a:lnSpc>
              <a:buNone/>
            </a:pPr>
            <a:r>
              <a:rPr lang="en-US" altLang="en-US" sz="2000" dirty="0"/>
              <a:t>2) </a:t>
            </a:r>
            <a:r>
              <a:rPr lang="en-US" altLang="en-US" sz="2000" dirty="0" smtClean="0"/>
              <a:t>Check Low </a:t>
            </a:r>
            <a:r>
              <a:rPr lang="en-US" altLang="en-US" sz="2000" dirty="0"/>
              <a:t>Temperature safety thermostat </a:t>
            </a:r>
            <a:r>
              <a:rPr lang="en-US" altLang="en-US" sz="2000" dirty="0" smtClean="0"/>
              <a:t>setting. low thermostat set below 2C.</a:t>
            </a:r>
            <a:endParaRPr lang="en-US" altLang="en-US" sz="2000" dirty="0"/>
          </a:p>
          <a:p>
            <a:pPr marL="201168" lvl="1" indent="0">
              <a:lnSpc>
                <a:spcPct val="80000"/>
              </a:lnSpc>
              <a:buNone/>
            </a:pPr>
            <a:r>
              <a:rPr lang="en-US" altLang="en-US" sz="2000" dirty="0" smtClean="0"/>
              <a:t>3</a:t>
            </a:r>
            <a:r>
              <a:rPr lang="en-US" altLang="en-US" sz="2000" dirty="0"/>
              <a:t>) Check Compressors relay feedback. When PLC output 10 and or 11 is ON at that time relay feedback 5 and 6 should be ON respectively. if PLC not getting feedback PLC will give Compressor circuit failure alarm/ LT trip alarm. 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/>
              <a:t>Check status</a:t>
            </a:r>
          </a:p>
          <a:p>
            <a:pPr lvl="2">
              <a:lnSpc>
                <a:spcPct val="80000"/>
              </a:lnSpc>
            </a:pPr>
            <a:r>
              <a:rPr lang="en-US" altLang="en-US" sz="1800" dirty="0"/>
              <a:t>Compressor CO1(O/P 10) 	: ON/OFF</a:t>
            </a:r>
          </a:p>
          <a:p>
            <a:pPr lvl="2">
              <a:lnSpc>
                <a:spcPct val="80000"/>
              </a:lnSpc>
            </a:pPr>
            <a:r>
              <a:rPr lang="en-US" altLang="en-US" sz="1800" dirty="0"/>
              <a:t>Feedback (I/P 5) 	                 : ON/OFF</a:t>
            </a:r>
          </a:p>
          <a:p>
            <a:pPr lvl="2">
              <a:lnSpc>
                <a:spcPct val="80000"/>
              </a:lnSpc>
            </a:pPr>
            <a:r>
              <a:rPr lang="en-US" altLang="en-US" sz="1800" dirty="0"/>
              <a:t>Compressor CO2(O/P 11) 	: ON/OFF</a:t>
            </a:r>
          </a:p>
          <a:p>
            <a:pPr lvl="2">
              <a:lnSpc>
                <a:spcPct val="80000"/>
              </a:lnSpc>
            </a:pPr>
            <a:r>
              <a:rPr lang="en-US" altLang="en-US" sz="1800" dirty="0"/>
              <a:t>Feedback (I/P 6) 	                 : </a:t>
            </a:r>
            <a:r>
              <a:rPr lang="en-US" altLang="en-US" sz="1800" dirty="0" smtClean="0"/>
              <a:t>ON/OFF</a:t>
            </a:r>
          </a:p>
          <a:p>
            <a:r>
              <a:rPr lang="en-IN" dirty="0" smtClean="0"/>
              <a:t>  4) Check LP/HP switch.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98016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639086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dirty="0"/>
              <a:t>Walk-In Cooling Chamber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4110066"/>
              </p:ext>
            </p:extLst>
          </p:nvPr>
        </p:nvGraphicFramePr>
        <p:xfrm>
          <a:off x="1207912" y="1761065"/>
          <a:ext cx="9947768" cy="4572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73884">
                  <a:extLst>
                    <a:ext uri="{9D8B030D-6E8A-4147-A177-3AD203B41FA5}">
                      <a16:colId xmlns:a16="http://schemas.microsoft.com/office/drawing/2014/main" val="3070551602"/>
                    </a:ext>
                  </a:extLst>
                </a:gridCol>
                <a:gridCol w="4973884">
                  <a:extLst>
                    <a:ext uri="{9D8B030D-6E8A-4147-A177-3AD203B41FA5}">
                      <a16:colId xmlns:a16="http://schemas.microsoft.com/office/drawing/2014/main" val="2310288032"/>
                    </a:ext>
                  </a:extLst>
                </a:gridCol>
              </a:tblGrid>
              <a:tr h="571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INPUTS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Actual meaning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04470170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I0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Stand by compressor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53682037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</a:rPr>
                        <a:t>I1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30750236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I2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COM 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87032690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I3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COM 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77562889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I4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MAINS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10903333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I5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Door proximity sensor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98589200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I6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</a:rPr>
                        <a:t>Magnetic door release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843954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0960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571353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dirty="0"/>
              <a:t>Walk-In Cooling Chamber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4795511"/>
              </p:ext>
            </p:extLst>
          </p:nvPr>
        </p:nvGraphicFramePr>
        <p:xfrm>
          <a:off x="1207912" y="1761073"/>
          <a:ext cx="9947768" cy="45832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73884">
                  <a:extLst>
                    <a:ext uri="{9D8B030D-6E8A-4147-A177-3AD203B41FA5}">
                      <a16:colId xmlns:a16="http://schemas.microsoft.com/office/drawing/2014/main" val="1818736111"/>
                    </a:ext>
                  </a:extLst>
                </a:gridCol>
                <a:gridCol w="4973884">
                  <a:extLst>
                    <a:ext uri="{9D8B030D-6E8A-4147-A177-3AD203B41FA5}">
                      <a16:colId xmlns:a16="http://schemas.microsoft.com/office/drawing/2014/main" val="2902125257"/>
                    </a:ext>
                  </a:extLst>
                </a:gridCol>
              </a:tblGrid>
              <a:tr h="4166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Outputs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Actual meaning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78110153"/>
                  </a:ext>
                </a:extLst>
              </a:tr>
              <a:tr h="4166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O0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Alarm hooter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9376978"/>
                  </a:ext>
                </a:extLst>
              </a:tr>
              <a:tr h="4166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O1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61063783"/>
                  </a:ext>
                </a:extLst>
              </a:tr>
              <a:tr h="4166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O2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Door heater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4923360"/>
                  </a:ext>
                </a:extLst>
              </a:tr>
              <a:tr h="4166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O3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DEFROST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14741264"/>
                  </a:ext>
                </a:extLst>
              </a:tr>
              <a:tr h="4166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O4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71097328"/>
                  </a:ext>
                </a:extLst>
              </a:tr>
              <a:tr h="4166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O5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Remote alarm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78332501"/>
                  </a:ext>
                </a:extLst>
              </a:tr>
              <a:tr h="4166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O6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Magnetic Door lock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63423636"/>
                  </a:ext>
                </a:extLst>
              </a:tr>
              <a:tr h="4166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O7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2122937"/>
                  </a:ext>
                </a:extLst>
              </a:tr>
              <a:tr h="4166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O8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CO1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42303808"/>
                  </a:ext>
                </a:extLst>
              </a:tr>
              <a:tr h="4166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O9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</a:rPr>
                        <a:t>CO2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03164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31667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639086"/>
          </a:xfrm>
        </p:spPr>
        <p:txBody>
          <a:bodyPr>
            <a:normAutofit fontScale="90000"/>
          </a:bodyPr>
          <a:lstStyle/>
          <a:p>
            <a:pPr algn="ctr"/>
            <a:r>
              <a:rPr lang="en-IN" dirty="0"/>
              <a:t>Thank You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8000" dirty="0" smtClean="0"/>
              <a:t>Thank You</a:t>
            </a:r>
            <a:endParaRPr lang="en-GB" sz="8000" dirty="0"/>
          </a:p>
        </p:txBody>
      </p:sp>
    </p:spTree>
    <p:extLst>
      <p:ext uri="{BB962C8B-B14F-4D97-AF65-F5344CB8AC3E}">
        <p14:creationId xmlns:p14="http://schemas.microsoft.com/office/powerpoint/2010/main" val="12477381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616508"/>
          </a:xfrm>
        </p:spPr>
        <p:txBody>
          <a:bodyPr>
            <a:normAutofit fontScale="90000"/>
          </a:bodyPr>
          <a:lstStyle/>
          <a:p>
            <a:pPr algn="ctr"/>
            <a:r>
              <a:rPr lang="en-IN" dirty="0" smtClean="0"/>
              <a:t>Deep Freezer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" y="1902707"/>
            <a:ext cx="2166991" cy="402272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815644" y="1582341"/>
            <a:ext cx="764257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en" b="1" dirty="0" smtClean="0"/>
          </a:p>
          <a:p>
            <a:pPr lvl="0"/>
            <a:r>
              <a:rPr lang="en" b="1" dirty="0" smtClean="0"/>
              <a:t>Techinical </a:t>
            </a:r>
            <a:r>
              <a:rPr lang="en" b="1" dirty="0"/>
              <a:t>Specification:-</a:t>
            </a:r>
          </a:p>
          <a:p>
            <a:pPr marL="285750" lvl="0" indent="-285750">
              <a:buFont typeface="Wingdings" pitchFamily="2" charset="2"/>
              <a:buChar char="§"/>
            </a:pPr>
            <a:r>
              <a:rPr lang="en" dirty="0"/>
              <a:t>Temperatuer Range :  -20˚ to 0˚C</a:t>
            </a:r>
            <a:endParaRPr lang="en" sz="1600" dirty="0"/>
          </a:p>
          <a:p>
            <a:pPr marL="285750" lvl="0" indent="-285750">
              <a:buFont typeface="Wingdings" pitchFamily="2" charset="2"/>
              <a:buChar char="§"/>
            </a:pPr>
            <a:r>
              <a:rPr lang="en" dirty="0"/>
              <a:t>Temperature Accuracy: ± 3˚C</a:t>
            </a:r>
          </a:p>
          <a:p>
            <a:pPr marL="285750" lvl="0" indent="-285750">
              <a:buFont typeface="Wingdings" pitchFamily="2" charset="2"/>
              <a:buChar char="§"/>
            </a:pPr>
            <a:r>
              <a:rPr lang="en" dirty="0"/>
              <a:t>Temperature Unifomity: ±5˚C</a:t>
            </a:r>
          </a:p>
          <a:p>
            <a:pPr marL="285750" lvl="0" indent="-285750">
              <a:buFont typeface="Wingdings" pitchFamily="2" charset="2"/>
              <a:buChar char="§"/>
            </a:pPr>
            <a:r>
              <a:rPr lang="en" dirty="0"/>
              <a:t>Power Supply : 230/415 Volts, 50Hz main Supply.  Also availible with 60 Hz cycle.</a:t>
            </a:r>
          </a:p>
          <a:p>
            <a:pPr>
              <a:buNone/>
            </a:pPr>
            <a:r>
              <a:rPr lang="en" b="1" dirty="0"/>
              <a:t>Optional Accessories:- </a:t>
            </a:r>
          </a:p>
          <a:p>
            <a:pPr marL="285750" lvl="0" indent="-285750">
              <a:buFont typeface="Wingdings" pitchFamily="2" charset="2"/>
              <a:buChar char="§"/>
            </a:pPr>
            <a:r>
              <a:rPr lang="en" dirty="0"/>
              <a:t>ICDAS- A Common Software .</a:t>
            </a:r>
          </a:p>
          <a:p>
            <a:pPr marL="285750" lvl="0" indent="-285750">
              <a:buFont typeface="Wingdings" pitchFamily="2" charset="2"/>
              <a:buChar char="§"/>
            </a:pPr>
            <a:r>
              <a:rPr lang="en" dirty="0"/>
              <a:t>8pt. Temperature Scanner</a:t>
            </a:r>
          </a:p>
          <a:p>
            <a:pPr marL="285750" lvl="0" indent="-285750">
              <a:buFont typeface="Wingdings" pitchFamily="2" charset="2"/>
              <a:buChar char="§"/>
            </a:pPr>
            <a:r>
              <a:rPr lang="en" dirty="0"/>
              <a:t>Stand by Cooling System with  Auto Switch Over.</a:t>
            </a:r>
          </a:p>
          <a:p>
            <a:pPr marL="285750" lvl="0" indent="-285750">
              <a:buFont typeface="Wingdings" pitchFamily="2" charset="2"/>
              <a:buChar char="§"/>
            </a:pPr>
            <a:r>
              <a:rPr lang="en" dirty="0"/>
              <a:t>Door Access / Mobile alaret System</a:t>
            </a:r>
          </a:p>
          <a:p>
            <a:pPr marL="285750" lvl="0" indent="-285750">
              <a:buFont typeface="Wingdings" pitchFamily="2" charset="2"/>
              <a:buChar char="§"/>
            </a:pPr>
            <a:r>
              <a:rPr lang="en" dirty="0"/>
              <a:t>Remote alarm system.</a:t>
            </a:r>
          </a:p>
          <a:p>
            <a:pPr lvl="0">
              <a:buNone/>
            </a:pP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3327497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605219"/>
          </a:xfrm>
        </p:spPr>
        <p:txBody>
          <a:bodyPr>
            <a:normAutofit fontScale="90000"/>
          </a:bodyPr>
          <a:lstStyle/>
          <a:p>
            <a:pPr algn="ctr"/>
            <a:r>
              <a:rPr lang="en-IN" dirty="0"/>
              <a:t>Deep Freezer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512711"/>
            <a:ext cx="10058400" cy="4356383"/>
          </a:xfrm>
        </p:spPr>
        <p:txBody>
          <a:bodyPr>
            <a:normAutofit fontScale="85000" lnSpcReduction="20000"/>
          </a:bodyPr>
          <a:lstStyle/>
          <a:p>
            <a:r>
              <a:rPr lang="en-IN" dirty="0"/>
              <a:t>Working Procedure.</a:t>
            </a:r>
          </a:p>
          <a:p>
            <a:r>
              <a:rPr lang="en-IN" dirty="0"/>
              <a:t>1) Check All utility.</a:t>
            </a:r>
          </a:p>
          <a:p>
            <a:r>
              <a:rPr lang="en-IN" dirty="0"/>
              <a:t>2) Switch ON UPS.</a:t>
            </a:r>
          </a:p>
          <a:p>
            <a:r>
              <a:rPr lang="en-IN" dirty="0"/>
              <a:t>3) Set Required Set Condition</a:t>
            </a:r>
            <a:r>
              <a:rPr lang="en-IN" dirty="0" smtClean="0"/>
              <a:t>.(-20</a:t>
            </a:r>
            <a:r>
              <a:rPr lang="en-IN" dirty="0" smtClean="0">
                <a:latin typeface="Calibri" panose="020F0502020204030204" pitchFamily="34" charset="0"/>
                <a:cs typeface="Calibri" panose="020F0502020204030204" pitchFamily="34" charset="0"/>
              </a:rPr>
              <a:t>°</a:t>
            </a:r>
            <a:r>
              <a:rPr lang="en-IN" dirty="0" smtClean="0"/>
              <a:t>C</a:t>
            </a:r>
            <a:r>
              <a:rPr lang="en-IN" dirty="0"/>
              <a:t>)</a:t>
            </a:r>
          </a:p>
          <a:p>
            <a:r>
              <a:rPr lang="en-IN" dirty="0"/>
              <a:t>4) Set Alarm Limit respectively Set Value.</a:t>
            </a:r>
          </a:p>
          <a:p>
            <a:r>
              <a:rPr lang="en-IN" dirty="0"/>
              <a:t>5</a:t>
            </a:r>
            <a:r>
              <a:rPr lang="en-IN" dirty="0" smtClean="0"/>
              <a:t>) </a:t>
            </a:r>
            <a:r>
              <a:rPr lang="en-IN" dirty="0"/>
              <a:t>Switch ON Raw Power Supply.</a:t>
            </a:r>
          </a:p>
          <a:p>
            <a:r>
              <a:rPr lang="en-IN" dirty="0" smtClean="0"/>
              <a:t>6) </a:t>
            </a:r>
            <a:r>
              <a:rPr lang="en-IN" dirty="0"/>
              <a:t>Compressor no. 1 will start and after few sec. compressor 2 also </a:t>
            </a:r>
            <a:r>
              <a:rPr lang="en-IN" dirty="0" smtClean="0"/>
              <a:t>start Automatically.</a:t>
            </a:r>
            <a:endParaRPr lang="en-IN" dirty="0"/>
          </a:p>
          <a:p>
            <a:r>
              <a:rPr lang="en-IN" dirty="0" smtClean="0"/>
              <a:t>7) </a:t>
            </a:r>
            <a:r>
              <a:rPr lang="en-IN" dirty="0"/>
              <a:t>Once Temp. come within 2</a:t>
            </a:r>
            <a:r>
              <a:rPr lang="en-IN" dirty="0">
                <a:latin typeface="Calibri" panose="020F0502020204030204" pitchFamily="34" charset="0"/>
                <a:cs typeface="Calibri" panose="020F0502020204030204" pitchFamily="34" charset="0"/>
              </a:rPr>
              <a:t>°</a:t>
            </a:r>
            <a:r>
              <a:rPr lang="en-IN" dirty="0"/>
              <a:t>C Standby Compressor will cut OFF automatically.</a:t>
            </a:r>
          </a:p>
          <a:p>
            <a:r>
              <a:rPr lang="en-IN" dirty="0" smtClean="0"/>
              <a:t>8) </a:t>
            </a:r>
            <a:r>
              <a:rPr lang="en-IN" dirty="0"/>
              <a:t>Regular compressor will pull down the temp. till set value. </a:t>
            </a:r>
          </a:p>
          <a:p>
            <a:r>
              <a:rPr lang="en-IN" dirty="0"/>
              <a:t>9</a:t>
            </a:r>
            <a:r>
              <a:rPr lang="en-IN" dirty="0" smtClean="0"/>
              <a:t>) </a:t>
            </a:r>
            <a:r>
              <a:rPr lang="en-IN" dirty="0"/>
              <a:t>Regular compressor will cut off once temp. reach set point or as per </a:t>
            </a:r>
            <a:r>
              <a:rPr lang="en-IN" dirty="0" smtClean="0"/>
              <a:t>set Comp</a:t>
            </a:r>
            <a:r>
              <a:rPr lang="en-IN" dirty="0"/>
              <a:t>. </a:t>
            </a:r>
            <a:r>
              <a:rPr lang="en-IN" dirty="0" smtClean="0"/>
              <a:t>Hysteresis</a:t>
            </a:r>
            <a:endParaRPr lang="en-IN" dirty="0"/>
          </a:p>
          <a:p>
            <a:r>
              <a:rPr lang="en-IN" dirty="0"/>
              <a:t>     e.g. Set Point is </a:t>
            </a:r>
            <a:r>
              <a:rPr lang="en-IN" dirty="0" smtClean="0"/>
              <a:t>-20</a:t>
            </a:r>
            <a:r>
              <a:rPr lang="en-IN" dirty="0" smtClean="0">
                <a:latin typeface="Calibri" panose="020F0502020204030204" pitchFamily="34" charset="0"/>
                <a:cs typeface="Calibri" panose="020F0502020204030204" pitchFamily="34" charset="0"/>
              </a:rPr>
              <a:t>°</a:t>
            </a:r>
            <a:r>
              <a:rPr lang="en-IN" dirty="0" smtClean="0"/>
              <a:t>C </a:t>
            </a:r>
            <a:r>
              <a:rPr lang="en-IN" dirty="0"/>
              <a:t>and Temp. Hysteresis is 0.2 then compressor will cut off when temp. comes </a:t>
            </a:r>
            <a:r>
              <a:rPr lang="en-IN" dirty="0" smtClean="0"/>
              <a:t>-20.2</a:t>
            </a:r>
            <a:r>
              <a:rPr lang="en-IN" dirty="0" smtClean="0">
                <a:latin typeface="Calibri" panose="020F0502020204030204" pitchFamily="34" charset="0"/>
                <a:cs typeface="Calibri" panose="020F0502020204030204" pitchFamily="34" charset="0"/>
              </a:rPr>
              <a:t>°</a:t>
            </a:r>
            <a:r>
              <a:rPr lang="en-IN" dirty="0" smtClean="0"/>
              <a:t>C</a:t>
            </a:r>
            <a:r>
              <a:rPr lang="en-IN" dirty="0"/>
              <a:t>.</a:t>
            </a:r>
          </a:p>
          <a:p>
            <a:r>
              <a:rPr lang="en-IN" dirty="0"/>
              <a:t>     Regular compressor will start again when temp. will increase </a:t>
            </a:r>
            <a:r>
              <a:rPr lang="en-IN" dirty="0" smtClean="0"/>
              <a:t>-20.0</a:t>
            </a:r>
            <a:r>
              <a:rPr lang="en-IN" dirty="0" smtClean="0">
                <a:latin typeface="Calibri" panose="020F0502020204030204" pitchFamily="34" charset="0"/>
                <a:cs typeface="Calibri" panose="020F0502020204030204" pitchFamily="34" charset="0"/>
              </a:rPr>
              <a:t>°</a:t>
            </a:r>
            <a:r>
              <a:rPr lang="en-IN" dirty="0" smtClean="0"/>
              <a:t>C </a:t>
            </a:r>
            <a:r>
              <a:rPr lang="en-IN" dirty="0"/>
              <a:t>and above.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42654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605219"/>
          </a:xfrm>
        </p:spPr>
        <p:txBody>
          <a:bodyPr>
            <a:normAutofit fontScale="90000"/>
          </a:bodyPr>
          <a:lstStyle/>
          <a:p>
            <a:pPr algn="ctr"/>
            <a:r>
              <a:rPr lang="en-IN" dirty="0"/>
              <a:t>Deep Freezer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467556"/>
            <a:ext cx="10058400" cy="4401538"/>
          </a:xfrm>
        </p:spPr>
        <p:txBody>
          <a:bodyPr>
            <a:normAutofit fontScale="92500" lnSpcReduction="20000"/>
          </a:bodyPr>
          <a:lstStyle/>
          <a:p>
            <a:r>
              <a:rPr lang="en-IN" dirty="0"/>
              <a:t>Features. </a:t>
            </a:r>
          </a:p>
          <a:p>
            <a:r>
              <a:rPr lang="en-IN" b="1" dirty="0"/>
              <a:t>1) Stand By Cooling System.</a:t>
            </a:r>
          </a:p>
          <a:p>
            <a:r>
              <a:rPr lang="en-IN" dirty="0"/>
              <a:t>To Avoid Break Down and to know the healthiness of compressor, provided stand by cooling system with schedule change over.</a:t>
            </a:r>
          </a:p>
          <a:p>
            <a:r>
              <a:rPr lang="en-IN" dirty="0"/>
              <a:t>If Compressor no.1 (CO1) is running and PLC also get the feed back but still temp. not decrease more then 90Mins. PLC automatically change over the compressor no. 2 (CO2) with compressor change over alarm (Audio and Visual alarm) and compressor no. 2 will start to pull down the temp.</a:t>
            </a:r>
          </a:p>
          <a:p>
            <a:r>
              <a:rPr lang="en-IN" b="1" dirty="0"/>
              <a:t>2) Schedule Change over as below.</a:t>
            </a:r>
          </a:p>
          <a:p>
            <a:r>
              <a:rPr lang="en-IN" dirty="0"/>
              <a:t>  a) Mains Fail.</a:t>
            </a:r>
          </a:p>
          <a:p>
            <a:r>
              <a:rPr lang="en-IN" dirty="0"/>
              <a:t>  b) Daily basis.</a:t>
            </a:r>
          </a:p>
          <a:p>
            <a:r>
              <a:rPr lang="en-IN" dirty="0"/>
              <a:t>  c) Weekly Basis.</a:t>
            </a:r>
          </a:p>
          <a:p>
            <a:r>
              <a:rPr lang="en-IN" dirty="0"/>
              <a:t>  d) AlterNet Weekly.</a:t>
            </a:r>
          </a:p>
          <a:p>
            <a:r>
              <a:rPr lang="en-IN" dirty="0"/>
              <a:t>  e) Monthly.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3397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616508"/>
          </a:xfrm>
        </p:spPr>
        <p:txBody>
          <a:bodyPr>
            <a:normAutofit fontScale="90000"/>
          </a:bodyPr>
          <a:lstStyle/>
          <a:p>
            <a:pPr algn="ctr"/>
            <a:r>
              <a:rPr lang="en-IN" dirty="0"/>
              <a:t>Deep Freezer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IN" b="1" dirty="0"/>
              <a:t>Door Heater.</a:t>
            </a:r>
          </a:p>
          <a:p>
            <a:r>
              <a:rPr lang="en-IN" dirty="0"/>
              <a:t>To Avoid water </a:t>
            </a:r>
            <a:r>
              <a:rPr lang="en-IN" dirty="0" smtClean="0"/>
              <a:t>Condensation Door </a:t>
            </a:r>
            <a:r>
              <a:rPr lang="en-IN" dirty="0"/>
              <a:t>we provided heater in Door farm.</a:t>
            </a:r>
          </a:p>
          <a:p>
            <a:pPr marL="0" indent="0">
              <a:buNone/>
            </a:pPr>
            <a:r>
              <a:rPr lang="en-IN" dirty="0"/>
              <a:t>  a) Door heater controlled by PLC.</a:t>
            </a:r>
          </a:p>
          <a:p>
            <a:r>
              <a:rPr lang="en-IN" dirty="0"/>
              <a:t>b) Door Heater ON/OFF status is available in set Parameter Option.</a:t>
            </a:r>
          </a:p>
          <a:p>
            <a:r>
              <a:rPr lang="en-IN" dirty="0"/>
              <a:t>c) Use Proper User ID and Password To enter the parameter and change the ON/OFF status or set the </a:t>
            </a:r>
            <a:r>
              <a:rPr lang="en-IN" dirty="0" smtClean="0"/>
              <a:t> Out </a:t>
            </a:r>
            <a:r>
              <a:rPr lang="en-IN" dirty="0"/>
              <a:t>put as per requirement</a:t>
            </a:r>
            <a:r>
              <a:rPr lang="en-IN" dirty="0" smtClean="0"/>
              <a:t>.</a:t>
            </a:r>
          </a:p>
          <a:p>
            <a:r>
              <a:rPr lang="en-IN" b="1" dirty="0" smtClean="0"/>
              <a:t>Auto Defrosting</a:t>
            </a:r>
            <a:r>
              <a:rPr lang="en-IN" dirty="0" smtClean="0"/>
              <a:t>. </a:t>
            </a:r>
          </a:p>
          <a:p>
            <a:r>
              <a:rPr lang="en-IN" dirty="0" smtClean="0"/>
              <a:t>To Avoid Ice formation on cooling coil, we provided Auto defrosting system.</a:t>
            </a:r>
            <a:r>
              <a:rPr lang="en-IN" dirty="0"/>
              <a:t> Once Temp. is below 15C Auto defrosting function will start as per define time.</a:t>
            </a:r>
          </a:p>
          <a:p>
            <a:r>
              <a:rPr lang="en-IN" dirty="0"/>
              <a:t>    </a:t>
            </a:r>
            <a:r>
              <a:rPr lang="en-IN" dirty="0" smtClean="0"/>
              <a:t>e.g. </a:t>
            </a:r>
            <a:r>
              <a:rPr lang="en-IN" dirty="0"/>
              <a:t>Defrost Delay Time:- 5400sec</a:t>
            </a:r>
            <a:r>
              <a:rPr lang="en-IN" dirty="0" smtClean="0"/>
              <a:t>. And  </a:t>
            </a:r>
            <a:r>
              <a:rPr lang="en-IN" dirty="0"/>
              <a:t>Defrost Time:- 10sec</a:t>
            </a:r>
            <a:r>
              <a:rPr lang="en-IN" dirty="0" smtClean="0"/>
              <a:t>.</a:t>
            </a:r>
          </a:p>
          <a:p>
            <a:r>
              <a:rPr lang="en-IN" dirty="0"/>
              <a:t>If Defrost delay time set on 5400 sec. and Defrost time is 10sec. means every 90mins Defrosting will start and hot gas pass from the cooling coil for 10 sec</a:t>
            </a:r>
            <a:r>
              <a:rPr lang="en-IN" dirty="0" smtClean="0"/>
              <a:t>.</a:t>
            </a:r>
          </a:p>
          <a:p>
            <a:r>
              <a:rPr lang="en-IN" dirty="0" smtClean="0"/>
              <a:t>While Defrosting cycle Liquid line will close by </a:t>
            </a:r>
            <a:r>
              <a:rPr lang="en-IN" dirty="0" err="1" smtClean="0"/>
              <a:t>solonide</a:t>
            </a:r>
            <a:r>
              <a:rPr lang="en-IN" dirty="0" smtClean="0"/>
              <a:t> valve and hot gas line will open. For 10sec.</a:t>
            </a:r>
            <a:endParaRPr lang="en-GB" dirty="0"/>
          </a:p>
          <a:p>
            <a:endParaRPr lang="en-IN" dirty="0"/>
          </a:p>
          <a:p>
            <a:endParaRPr lang="en-GB" dirty="0"/>
          </a:p>
          <a:p>
            <a:endParaRPr lang="en-IN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99663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571353"/>
          </a:xfrm>
        </p:spPr>
        <p:txBody>
          <a:bodyPr>
            <a:normAutofit fontScale="90000"/>
          </a:bodyPr>
          <a:lstStyle/>
          <a:p>
            <a:pPr algn="ctr"/>
            <a:r>
              <a:rPr lang="en-IN" dirty="0"/>
              <a:t>Deep Freezer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320800"/>
            <a:ext cx="10058400" cy="4548294"/>
          </a:xfrm>
        </p:spPr>
        <p:txBody>
          <a:bodyPr>
            <a:normAutofit fontScale="92500" lnSpcReduction="20000"/>
          </a:bodyPr>
          <a:lstStyle/>
          <a:p>
            <a:r>
              <a:rPr lang="en-US" altLang="en-US" sz="2800" b="1" u="sng" dirty="0"/>
              <a:t>Basic Troubleshooting.</a:t>
            </a:r>
          </a:p>
          <a:p>
            <a:endParaRPr lang="en-US" altLang="en-US" sz="2800" b="1" u="sng" dirty="0"/>
          </a:p>
          <a:p>
            <a:r>
              <a:rPr lang="en-US" altLang="en-US" sz="2800" b="1" dirty="0"/>
              <a:t>Temperature overshooting</a:t>
            </a:r>
            <a:endParaRPr lang="en-US" altLang="en-US" sz="2800" dirty="0"/>
          </a:p>
          <a:p>
            <a:pPr lvl="1"/>
            <a:r>
              <a:rPr lang="en-US" altLang="en-US" sz="2400" dirty="0"/>
              <a:t>For temperature overshooting check following Point.</a:t>
            </a:r>
          </a:p>
          <a:p>
            <a:pPr marL="201168" lvl="1" indent="0">
              <a:buNone/>
            </a:pPr>
            <a:r>
              <a:rPr lang="en-US" altLang="en-US" sz="2400" dirty="0"/>
              <a:t>1) Air passages and sensor are not blocked by loaded samples.</a:t>
            </a:r>
          </a:p>
          <a:p>
            <a:pPr marL="201168" lvl="1" indent="0">
              <a:buNone/>
            </a:pPr>
            <a:r>
              <a:rPr lang="en-US" altLang="en-US" sz="2400" dirty="0"/>
              <a:t>2</a:t>
            </a:r>
            <a:r>
              <a:rPr lang="en-US" altLang="en-US" sz="2400" dirty="0" smtClean="0"/>
              <a:t>) </a:t>
            </a:r>
            <a:r>
              <a:rPr lang="en-US" altLang="en-US" sz="2400" dirty="0"/>
              <a:t>Cooling system ON.</a:t>
            </a:r>
          </a:p>
          <a:p>
            <a:pPr marL="201168" lvl="1" indent="0">
              <a:buNone/>
            </a:pPr>
            <a:r>
              <a:rPr lang="en-US" altLang="en-US" sz="2400" dirty="0" smtClean="0"/>
              <a:t>3) </a:t>
            </a:r>
            <a:r>
              <a:rPr lang="en-US" altLang="en-US" sz="2400" dirty="0"/>
              <a:t>Check </a:t>
            </a:r>
            <a:r>
              <a:rPr lang="en-US" altLang="en-US" sz="2400" dirty="0" err="1"/>
              <a:t>Condensor</a:t>
            </a:r>
            <a:r>
              <a:rPr lang="en-US" altLang="en-US" sz="2400" dirty="0"/>
              <a:t> is not block by Dust. Clean the </a:t>
            </a:r>
            <a:r>
              <a:rPr lang="en-US" altLang="en-US" sz="2400" dirty="0" err="1"/>
              <a:t>condensor</a:t>
            </a:r>
            <a:r>
              <a:rPr lang="en-US" altLang="en-US" sz="2400" dirty="0"/>
              <a:t> by air blower or Water. </a:t>
            </a:r>
          </a:p>
          <a:p>
            <a:pPr marL="201168" lvl="1" indent="0">
              <a:buNone/>
            </a:pPr>
            <a:r>
              <a:rPr lang="en-US" altLang="en-US" sz="2400" dirty="0" smtClean="0"/>
              <a:t>4) </a:t>
            </a:r>
            <a:r>
              <a:rPr lang="en-US" altLang="en-US" sz="2400" dirty="0"/>
              <a:t>Check </a:t>
            </a:r>
            <a:r>
              <a:rPr lang="en-US" altLang="en-US" sz="2400" dirty="0" err="1"/>
              <a:t>Condensor</a:t>
            </a:r>
            <a:r>
              <a:rPr lang="en-US" altLang="en-US" sz="2400" dirty="0"/>
              <a:t> motor working condition.</a:t>
            </a:r>
          </a:p>
          <a:p>
            <a:pPr marL="201168" lvl="1" indent="0">
              <a:buNone/>
            </a:pPr>
            <a:r>
              <a:rPr lang="en-US" altLang="en-US" sz="2400" dirty="0" smtClean="0"/>
              <a:t>5) </a:t>
            </a:r>
            <a:r>
              <a:rPr lang="en-US" altLang="en-US" sz="2400" dirty="0"/>
              <a:t>Check the Compressor is working. Check compressor accessories.</a:t>
            </a:r>
          </a:p>
          <a:p>
            <a:pPr marL="201168" lvl="1" indent="0">
              <a:buNone/>
            </a:pPr>
            <a:r>
              <a:rPr lang="en-US" altLang="en-US" sz="2400" dirty="0" smtClean="0"/>
              <a:t>6) </a:t>
            </a:r>
            <a:r>
              <a:rPr lang="en-US" altLang="en-US" sz="2400" dirty="0"/>
              <a:t>Check Gas Pressure By Using Proper Charging line and Proper pressure gauge.</a:t>
            </a:r>
          </a:p>
          <a:p>
            <a:pPr marL="201168" lvl="1" indent="0">
              <a:buNone/>
            </a:pPr>
            <a:r>
              <a:rPr lang="en-US" altLang="en-US" sz="2400" dirty="0" smtClean="0"/>
              <a:t>7) </a:t>
            </a:r>
            <a:r>
              <a:rPr lang="en-US" altLang="en-US" sz="2400" dirty="0"/>
              <a:t>If Gas is not in system then First Check Leakage and Rectify and do the gas charging as per requirement.</a:t>
            </a:r>
          </a:p>
          <a:p>
            <a:pPr marL="201168" lvl="1" indent="0">
              <a:buNone/>
            </a:pPr>
            <a:r>
              <a:rPr lang="en-US" altLang="en-US" sz="2400" dirty="0" smtClean="0"/>
              <a:t>8) </a:t>
            </a:r>
            <a:r>
              <a:rPr lang="en-US" altLang="en-US" sz="2400" dirty="0"/>
              <a:t>Check Door Heater is shorted.</a:t>
            </a:r>
          </a:p>
          <a:p>
            <a:pPr marL="201168" lvl="1" indent="0">
              <a:buNone/>
            </a:pPr>
            <a:endParaRPr lang="en-US" altLang="en-US" sz="2400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3226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684241"/>
          </a:xfrm>
        </p:spPr>
        <p:txBody>
          <a:bodyPr>
            <a:normAutofit fontScale="90000"/>
          </a:bodyPr>
          <a:lstStyle/>
          <a:p>
            <a:pPr algn="ctr"/>
            <a:r>
              <a:rPr lang="en-IN" dirty="0" smtClean="0"/>
              <a:t>Product Introduction and Components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1) Walk-In Cooling Chamber.</a:t>
            </a:r>
          </a:p>
          <a:p>
            <a:r>
              <a:rPr lang="en-IN" dirty="0" smtClean="0"/>
              <a:t>2) Deep Freezer -20</a:t>
            </a:r>
            <a:r>
              <a:rPr lang="en-IN" dirty="0" smtClean="0">
                <a:latin typeface="Calibri" panose="020F0502020204030204" pitchFamily="34" charset="0"/>
                <a:cs typeface="Calibri" panose="020F0502020204030204" pitchFamily="34" charset="0"/>
              </a:rPr>
              <a:t>°</a:t>
            </a:r>
            <a:r>
              <a:rPr lang="en-IN" dirty="0" smtClean="0"/>
              <a:t>C.</a:t>
            </a:r>
          </a:p>
          <a:p>
            <a:r>
              <a:rPr lang="en-IN" dirty="0" smtClean="0"/>
              <a:t>3) Walk-In Deep Freezer.</a:t>
            </a:r>
          </a:p>
          <a:p>
            <a:r>
              <a:rPr lang="en-IN" dirty="0" smtClean="0"/>
              <a:t>4) Ultra Low Deep Freezer -80</a:t>
            </a:r>
            <a:r>
              <a:rPr lang="en-IN" dirty="0" smtClean="0">
                <a:latin typeface="Calibri" panose="020F0502020204030204" pitchFamily="34" charset="0"/>
                <a:cs typeface="Calibri" panose="020F0502020204030204" pitchFamily="34" charset="0"/>
              </a:rPr>
              <a:t>°</a:t>
            </a:r>
            <a:r>
              <a:rPr lang="en-IN" dirty="0" smtClean="0"/>
              <a:t>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79140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605219"/>
          </a:xfrm>
        </p:spPr>
        <p:txBody>
          <a:bodyPr>
            <a:normAutofit fontScale="90000"/>
          </a:bodyPr>
          <a:lstStyle/>
          <a:p>
            <a:pPr algn="ctr"/>
            <a:r>
              <a:rPr lang="en-IN" dirty="0"/>
              <a:t>Deep Freezer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264356"/>
            <a:ext cx="10058400" cy="4604737"/>
          </a:xfrm>
        </p:spPr>
        <p:txBody>
          <a:bodyPr/>
          <a:lstStyle/>
          <a:p>
            <a:r>
              <a:rPr lang="en-US" altLang="en-US" sz="2800" b="1" u="sng" dirty="0"/>
              <a:t>TEMPERATURE</a:t>
            </a:r>
            <a:endParaRPr lang="en-US" altLang="en-US" sz="2800" b="1" dirty="0"/>
          </a:p>
          <a:p>
            <a:r>
              <a:rPr lang="en-US" altLang="en-US" sz="2800" b="1" dirty="0"/>
              <a:t>Temperature undershooting</a:t>
            </a:r>
            <a:endParaRPr lang="en-US" altLang="en-US" sz="2800" dirty="0"/>
          </a:p>
          <a:p>
            <a:pPr lvl="1"/>
            <a:r>
              <a:rPr lang="en-US" altLang="en-US" sz="2400" dirty="0"/>
              <a:t>For temperature undershooting check following </a:t>
            </a:r>
            <a:r>
              <a:rPr lang="en-US" altLang="en-US" sz="2400" dirty="0" smtClean="0"/>
              <a:t>point.</a:t>
            </a:r>
            <a:endParaRPr lang="en-US" altLang="en-US" sz="2400" dirty="0"/>
          </a:p>
          <a:p>
            <a:pPr marL="201168" lvl="1" indent="0">
              <a:buNone/>
            </a:pPr>
            <a:r>
              <a:rPr lang="en-US" altLang="en-US" sz="2400" dirty="0"/>
              <a:t>1) Air passages and sensor are not blocked by loaded samples.</a:t>
            </a:r>
          </a:p>
          <a:p>
            <a:pPr marL="201168" lvl="1" indent="0">
              <a:buNone/>
            </a:pPr>
            <a:r>
              <a:rPr lang="en-US" altLang="en-US" sz="2400" dirty="0"/>
              <a:t>2) Check Circulation motor working condition.</a:t>
            </a:r>
          </a:p>
          <a:p>
            <a:pPr marL="201168" lvl="1" indent="0">
              <a:buNone/>
            </a:pPr>
            <a:r>
              <a:rPr lang="en-US" altLang="en-US" sz="2400" dirty="0"/>
              <a:t>3) Check Compressor safety </a:t>
            </a:r>
            <a:r>
              <a:rPr lang="en-US" altLang="en-US" sz="2400" dirty="0" smtClean="0"/>
              <a:t>contactor is </a:t>
            </a:r>
            <a:r>
              <a:rPr lang="en-US" altLang="en-US" sz="2400" dirty="0"/>
              <a:t>stuck.</a:t>
            </a:r>
          </a:p>
          <a:p>
            <a:pPr marL="201168" lvl="1" indent="0">
              <a:buNone/>
            </a:pPr>
            <a:r>
              <a:rPr lang="en-US" altLang="en-US" sz="2400" dirty="0"/>
              <a:t>4) Check Compressor Hysteresis In PID parameters.</a:t>
            </a:r>
          </a:p>
          <a:p>
            <a:pPr marL="201168" lvl="1" indent="0">
              <a:buNone/>
            </a:pPr>
            <a:endParaRPr lang="en-US" altLang="en-US" sz="2400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3766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639086"/>
          </a:xfrm>
        </p:spPr>
        <p:txBody>
          <a:bodyPr>
            <a:normAutofit fontScale="90000"/>
          </a:bodyPr>
          <a:lstStyle/>
          <a:p>
            <a:pPr algn="ctr"/>
            <a:r>
              <a:rPr lang="en-IN" dirty="0"/>
              <a:t>Deep Freezer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478844"/>
            <a:ext cx="10058400" cy="439025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altLang="en-US" sz="2400" b="1" dirty="0"/>
              <a:t>Alarm</a:t>
            </a:r>
          </a:p>
          <a:p>
            <a:pPr>
              <a:lnSpc>
                <a:spcPct val="80000"/>
              </a:lnSpc>
            </a:pPr>
            <a:r>
              <a:rPr lang="en-US" altLang="en-US" sz="2400" b="1" dirty="0"/>
              <a:t>LT Trip alarm / Compressor Circuit failure</a:t>
            </a:r>
            <a:endParaRPr lang="en-US" altLang="en-US" sz="2400" dirty="0"/>
          </a:p>
          <a:p>
            <a:pPr lvl="1">
              <a:lnSpc>
                <a:spcPct val="80000"/>
              </a:lnSpc>
            </a:pPr>
            <a:r>
              <a:rPr lang="en-US" altLang="en-US" sz="2000" dirty="0"/>
              <a:t>This is Low Temperature safety thermostat trip alarm. In this case check following point.</a:t>
            </a:r>
          </a:p>
          <a:p>
            <a:pPr marL="201168" lvl="1" indent="0">
              <a:lnSpc>
                <a:spcPct val="80000"/>
              </a:lnSpc>
              <a:buNone/>
            </a:pPr>
            <a:r>
              <a:rPr lang="en-US" altLang="en-US" sz="2000" dirty="0"/>
              <a:t>1) Circulation motor working</a:t>
            </a:r>
          </a:p>
          <a:p>
            <a:pPr marL="201168" lvl="1" indent="0">
              <a:lnSpc>
                <a:spcPct val="80000"/>
              </a:lnSpc>
              <a:buNone/>
            </a:pPr>
            <a:r>
              <a:rPr lang="en-US" altLang="en-US" sz="2000" dirty="0"/>
              <a:t>2</a:t>
            </a:r>
            <a:r>
              <a:rPr lang="en-US" altLang="en-US" sz="2000" dirty="0" smtClean="0"/>
              <a:t>) </a:t>
            </a:r>
            <a:r>
              <a:rPr lang="en-US" altLang="en-US" sz="2000" dirty="0"/>
              <a:t>Check Compressors relay feedback. When PLC output 10 and or 11 is ON at that time relay feedback 5 and 6 should be ON respectively. if PLC not getting feedback PLC will give Compressor circuit failure alarm/ LT trip alarm. 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/>
              <a:t>Check status</a:t>
            </a:r>
          </a:p>
          <a:p>
            <a:pPr lvl="2">
              <a:lnSpc>
                <a:spcPct val="80000"/>
              </a:lnSpc>
            </a:pPr>
            <a:r>
              <a:rPr lang="en-US" altLang="en-US" sz="1800" dirty="0"/>
              <a:t>Compressor CO1(O/P 10) 	: ON/OFF</a:t>
            </a:r>
          </a:p>
          <a:p>
            <a:pPr lvl="2">
              <a:lnSpc>
                <a:spcPct val="80000"/>
              </a:lnSpc>
            </a:pPr>
            <a:r>
              <a:rPr lang="en-US" altLang="en-US" sz="1800" dirty="0"/>
              <a:t>Feedback (I/P 5) 	                 : ON/OFF</a:t>
            </a:r>
          </a:p>
          <a:p>
            <a:pPr lvl="2">
              <a:lnSpc>
                <a:spcPct val="80000"/>
              </a:lnSpc>
            </a:pPr>
            <a:r>
              <a:rPr lang="en-US" altLang="en-US" sz="1800" dirty="0"/>
              <a:t>Compressor CO2(O/P 11) 	: ON/OFF</a:t>
            </a:r>
          </a:p>
          <a:p>
            <a:pPr lvl="2">
              <a:lnSpc>
                <a:spcPct val="80000"/>
              </a:lnSpc>
            </a:pPr>
            <a:r>
              <a:rPr lang="en-US" altLang="en-US" sz="1800" dirty="0"/>
              <a:t>Feedback (I/P 6) 	                 : </a:t>
            </a:r>
            <a:r>
              <a:rPr lang="en-US" altLang="en-US" sz="1800" dirty="0" smtClean="0"/>
              <a:t>ON/OFF</a:t>
            </a: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3459352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616508"/>
          </a:xfrm>
        </p:spPr>
        <p:txBody>
          <a:bodyPr>
            <a:normAutofit fontScale="90000"/>
          </a:bodyPr>
          <a:lstStyle/>
          <a:p>
            <a:pPr algn="ctr"/>
            <a:r>
              <a:rPr lang="en-IN" dirty="0"/>
              <a:t>Thank You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6000" dirty="0"/>
              <a:t>Thank You</a:t>
            </a:r>
            <a:endParaRPr lang="en-GB" sz="6000" dirty="0"/>
          </a:p>
        </p:txBody>
      </p:sp>
    </p:spTree>
    <p:extLst>
      <p:ext uri="{BB962C8B-B14F-4D97-AF65-F5344CB8AC3E}">
        <p14:creationId xmlns:p14="http://schemas.microsoft.com/office/powerpoint/2010/main" val="17955379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639086"/>
          </a:xfrm>
        </p:spPr>
        <p:txBody>
          <a:bodyPr>
            <a:normAutofit fontScale="90000"/>
          </a:bodyPr>
          <a:lstStyle/>
          <a:p>
            <a:pPr algn="ctr"/>
            <a:r>
              <a:rPr lang="en-IN" dirty="0" smtClean="0"/>
              <a:t>Walk-In Deep </a:t>
            </a:r>
            <a:r>
              <a:rPr lang="en-IN" dirty="0"/>
              <a:t>Freezer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" y="1880129"/>
            <a:ext cx="3117085" cy="402272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391378" y="1443841"/>
            <a:ext cx="695395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en" b="1" dirty="0"/>
          </a:p>
          <a:p>
            <a:pPr lvl="0"/>
            <a:r>
              <a:rPr lang="en" b="1" dirty="0"/>
              <a:t>Techinical Specification:-</a:t>
            </a:r>
          </a:p>
          <a:p>
            <a:pPr marL="285750" lvl="0" indent="-285750">
              <a:buFont typeface="Wingdings" pitchFamily="2" charset="2"/>
              <a:buChar char="§"/>
            </a:pPr>
            <a:r>
              <a:rPr lang="en" dirty="0"/>
              <a:t>Temperatuer Range :  -20˚ to 0˚C</a:t>
            </a:r>
            <a:endParaRPr lang="en" sz="1600" dirty="0"/>
          </a:p>
          <a:p>
            <a:pPr marL="285750" lvl="0" indent="-285750">
              <a:buFont typeface="Wingdings" pitchFamily="2" charset="2"/>
              <a:buChar char="§"/>
            </a:pPr>
            <a:r>
              <a:rPr lang="en" dirty="0"/>
              <a:t>Temperature Accuracy: ± 3˚C</a:t>
            </a:r>
          </a:p>
          <a:p>
            <a:pPr marL="285750" lvl="0" indent="-285750">
              <a:buFont typeface="Wingdings" pitchFamily="2" charset="2"/>
              <a:buChar char="§"/>
            </a:pPr>
            <a:r>
              <a:rPr lang="en" dirty="0"/>
              <a:t>Temperature Unifomity: ±5˚C</a:t>
            </a:r>
          </a:p>
          <a:p>
            <a:pPr marL="285750" lvl="0" indent="-285750">
              <a:buFont typeface="Wingdings" pitchFamily="2" charset="2"/>
              <a:buChar char="§"/>
            </a:pPr>
            <a:r>
              <a:rPr lang="en" dirty="0"/>
              <a:t>Power Supply : 230/415 Volts, 50Hz main Supply.  Also availible with 60 Hz cycle.</a:t>
            </a:r>
          </a:p>
          <a:p>
            <a:pPr>
              <a:buNone/>
            </a:pPr>
            <a:r>
              <a:rPr lang="en" b="1" dirty="0"/>
              <a:t>Optional Accessories:- </a:t>
            </a:r>
          </a:p>
          <a:p>
            <a:pPr marL="285750" lvl="0" indent="-285750">
              <a:buFont typeface="Wingdings" pitchFamily="2" charset="2"/>
              <a:buChar char="§"/>
            </a:pPr>
            <a:r>
              <a:rPr lang="en" dirty="0"/>
              <a:t>ICDAS- A Common Software .</a:t>
            </a:r>
          </a:p>
          <a:p>
            <a:pPr marL="285750" lvl="0" indent="-285750">
              <a:buFont typeface="Wingdings" pitchFamily="2" charset="2"/>
              <a:buChar char="§"/>
            </a:pPr>
            <a:r>
              <a:rPr lang="en" dirty="0"/>
              <a:t>8pt. Temperature Scanner</a:t>
            </a:r>
          </a:p>
          <a:p>
            <a:pPr marL="285750" lvl="0" indent="-285750">
              <a:buFont typeface="Wingdings" pitchFamily="2" charset="2"/>
              <a:buChar char="§"/>
            </a:pPr>
            <a:r>
              <a:rPr lang="en" dirty="0"/>
              <a:t>Stand by Cooling System with  Auto Switch Over.</a:t>
            </a:r>
          </a:p>
          <a:p>
            <a:pPr marL="285750" lvl="0" indent="-285750">
              <a:buFont typeface="Wingdings" pitchFamily="2" charset="2"/>
              <a:buChar char="§"/>
            </a:pPr>
            <a:r>
              <a:rPr lang="en" dirty="0"/>
              <a:t>Door Access / Mobile alaret System</a:t>
            </a:r>
          </a:p>
          <a:p>
            <a:pPr marL="285750" lvl="0" indent="-285750">
              <a:buFont typeface="Wingdings" pitchFamily="2" charset="2"/>
              <a:buChar char="§"/>
            </a:pPr>
            <a:r>
              <a:rPr lang="en" dirty="0"/>
              <a:t>Remote alarm system.</a:t>
            </a:r>
          </a:p>
          <a:p>
            <a:pPr lvl="0">
              <a:buNone/>
            </a:pP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246499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616508"/>
          </a:xfrm>
        </p:spPr>
        <p:txBody>
          <a:bodyPr>
            <a:normAutofit fontScale="90000"/>
          </a:bodyPr>
          <a:lstStyle/>
          <a:p>
            <a:pPr algn="ctr"/>
            <a:r>
              <a:rPr lang="en-IN" dirty="0"/>
              <a:t>Walk-In Deep Freezer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524000"/>
            <a:ext cx="10058400" cy="4345094"/>
          </a:xfrm>
        </p:spPr>
        <p:txBody>
          <a:bodyPr>
            <a:normAutofit fontScale="85000" lnSpcReduction="20000"/>
          </a:bodyPr>
          <a:lstStyle/>
          <a:p>
            <a:r>
              <a:rPr lang="en-IN" dirty="0"/>
              <a:t>Working Procedure.</a:t>
            </a:r>
          </a:p>
          <a:p>
            <a:r>
              <a:rPr lang="en-IN" dirty="0"/>
              <a:t>1) Check All utility.</a:t>
            </a:r>
          </a:p>
          <a:p>
            <a:r>
              <a:rPr lang="en-IN" dirty="0"/>
              <a:t>2) Switch ON UPS.</a:t>
            </a:r>
          </a:p>
          <a:p>
            <a:r>
              <a:rPr lang="en-IN" dirty="0"/>
              <a:t>3) Set Required Set Condition.(-20</a:t>
            </a:r>
            <a:r>
              <a:rPr lang="en-IN" dirty="0">
                <a:latin typeface="Calibri" panose="020F0502020204030204" pitchFamily="34" charset="0"/>
                <a:cs typeface="Calibri" panose="020F0502020204030204" pitchFamily="34" charset="0"/>
              </a:rPr>
              <a:t>°</a:t>
            </a:r>
            <a:r>
              <a:rPr lang="en-IN" dirty="0"/>
              <a:t>C)</a:t>
            </a:r>
          </a:p>
          <a:p>
            <a:r>
              <a:rPr lang="en-IN" dirty="0"/>
              <a:t>4) Set Alarm Limit respectively Set Value.</a:t>
            </a:r>
          </a:p>
          <a:p>
            <a:r>
              <a:rPr lang="en-IN" dirty="0"/>
              <a:t>5) Switch ON Raw Power Supply.</a:t>
            </a:r>
          </a:p>
          <a:p>
            <a:r>
              <a:rPr lang="en-IN" dirty="0"/>
              <a:t>6) Compressor no. 1 will start and after few sec. compressor 2 also start Automatically.</a:t>
            </a:r>
          </a:p>
          <a:p>
            <a:r>
              <a:rPr lang="en-IN" dirty="0"/>
              <a:t>7) Once Temp. come within 2</a:t>
            </a:r>
            <a:r>
              <a:rPr lang="en-IN" dirty="0">
                <a:latin typeface="Calibri" panose="020F0502020204030204" pitchFamily="34" charset="0"/>
                <a:cs typeface="Calibri" panose="020F0502020204030204" pitchFamily="34" charset="0"/>
              </a:rPr>
              <a:t>°</a:t>
            </a:r>
            <a:r>
              <a:rPr lang="en-IN" dirty="0"/>
              <a:t>C Standby Compressor will cut OFF automatically.</a:t>
            </a:r>
          </a:p>
          <a:p>
            <a:r>
              <a:rPr lang="en-IN" dirty="0"/>
              <a:t>8) Regular compressor will pull down the temp. till set value. </a:t>
            </a:r>
          </a:p>
          <a:p>
            <a:r>
              <a:rPr lang="en-IN" dirty="0"/>
              <a:t>9) Regular compressor will cut off once temp. reach set point or as per set Comp. Hysteresis</a:t>
            </a:r>
          </a:p>
          <a:p>
            <a:r>
              <a:rPr lang="en-IN" dirty="0"/>
              <a:t>     e.g. Set Point is -20</a:t>
            </a:r>
            <a:r>
              <a:rPr lang="en-IN" dirty="0">
                <a:latin typeface="Calibri" panose="020F0502020204030204" pitchFamily="34" charset="0"/>
                <a:cs typeface="Calibri" panose="020F0502020204030204" pitchFamily="34" charset="0"/>
              </a:rPr>
              <a:t>°</a:t>
            </a:r>
            <a:r>
              <a:rPr lang="en-IN" dirty="0"/>
              <a:t>C and Temp. Hysteresis is 0.2 then compressor will cut off when temp. comes -20.2</a:t>
            </a:r>
            <a:r>
              <a:rPr lang="en-IN" dirty="0">
                <a:latin typeface="Calibri" panose="020F0502020204030204" pitchFamily="34" charset="0"/>
                <a:cs typeface="Calibri" panose="020F0502020204030204" pitchFamily="34" charset="0"/>
              </a:rPr>
              <a:t>°</a:t>
            </a:r>
            <a:r>
              <a:rPr lang="en-IN" dirty="0"/>
              <a:t>C.</a:t>
            </a:r>
          </a:p>
          <a:p>
            <a:r>
              <a:rPr lang="en-IN" dirty="0"/>
              <a:t>     Regular compressor will start again when temp. will increase -20.0</a:t>
            </a:r>
            <a:r>
              <a:rPr lang="en-IN" dirty="0">
                <a:latin typeface="Calibri" panose="020F0502020204030204" pitchFamily="34" charset="0"/>
                <a:cs typeface="Calibri" panose="020F0502020204030204" pitchFamily="34" charset="0"/>
              </a:rPr>
              <a:t>°</a:t>
            </a:r>
            <a:r>
              <a:rPr lang="en-IN" dirty="0"/>
              <a:t>C and above.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71509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650375"/>
          </a:xfrm>
        </p:spPr>
        <p:txBody>
          <a:bodyPr>
            <a:normAutofit fontScale="90000"/>
          </a:bodyPr>
          <a:lstStyle/>
          <a:p>
            <a:pPr algn="ctr"/>
            <a:r>
              <a:rPr lang="en-IN" dirty="0"/>
              <a:t>Walk-In Deep Freezer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512711"/>
            <a:ext cx="10058400" cy="4356383"/>
          </a:xfrm>
        </p:spPr>
        <p:txBody>
          <a:bodyPr>
            <a:normAutofit fontScale="85000" lnSpcReduction="20000"/>
          </a:bodyPr>
          <a:lstStyle/>
          <a:p>
            <a:r>
              <a:rPr lang="en-IN" dirty="0"/>
              <a:t>Features. </a:t>
            </a:r>
          </a:p>
          <a:p>
            <a:r>
              <a:rPr lang="en-IN" b="1" dirty="0"/>
              <a:t>1) Stand By Cooling System.</a:t>
            </a:r>
          </a:p>
          <a:p>
            <a:r>
              <a:rPr lang="en-IN" dirty="0"/>
              <a:t>To Avoid Break Down and to know the healthiness of compressor, provided stand by cooling system with schedule change over.</a:t>
            </a:r>
          </a:p>
          <a:p>
            <a:r>
              <a:rPr lang="en-IN" dirty="0"/>
              <a:t>If Compressor no.1 (CO1) is running and PLC also get the feed back but still temp. not decrease more then 90Mins. PLC automatically change over the compressor no. 2 (CO2) with compressor change over alarm (Audio and Visual alarm) and compressor no. 2 will start to pull down the temp.</a:t>
            </a:r>
          </a:p>
          <a:p>
            <a:r>
              <a:rPr lang="en-IN" b="1" dirty="0"/>
              <a:t>2) Schedule Change over as below.</a:t>
            </a:r>
          </a:p>
          <a:p>
            <a:r>
              <a:rPr lang="en-IN" dirty="0"/>
              <a:t>  a) Mains Fail.</a:t>
            </a:r>
          </a:p>
          <a:p>
            <a:r>
              <a:rPr lang="en-IN" dirty="0"/>
              <a:t>  b) Daily basis.</a:t>
            </a:r>
          </a:p>
          <a:p>
            <a:r>
              <a:rPr lang="en-IN" dirty="0"/>
              <a:t>  c) Weekly Basis.</a:t>
            </a:r>
          </a:p>
          <a:p>
            <a:r>
              <a:rPr lang="en-IN" dirty="0"/>
              <a:t>  d) AlterNet Weekly.</a:t>
            </a:r>
          </a:p>
          <a:p>
            <a:r>
              <a:rPr lang="en-IN" dirty="0"/>
              <a:t>  e) Monthly.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1787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661664"/>
          </a:xfrm>
        </p:spPr>
        <p:txBody>
          <a:bodyPr>
            <a:normAutofit fontScale="90000"/>
          </a:bodyPr>
          <a:lstStyle/>
          <a:p>
            <a:pPr algn="ctr"/>
            <a:r>
              <a:rPr lang="en-IN" dirty="0"/>
              <a:t>Walk-In Deep Freezer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64755"/>
          </a:xfrm>
        </p:spPr>
        <p:txBody>
          <a:bodyPr>
            <a:normAutofit fontScale="70000" lnSpcReduction="20000"/>
          </a:bodyPr>
          <a:lstStyle/>
          <a:p>
            <a:r>
              <a:rPr lang="en-IN" b="1" dirty="0"/>
              <a:t>Door Heater.</a:t>
            </a:r>
          </a:p>
          <a:p>
            <a:r>
              <a:rPr lang="en-IN" dirty="0"/>
              <a:t>To Avoid water Condensation Door we provided heater in Door farm.</a:t>
            </a:r>
          </a:p>
          <a:p>
            <a:pPr marL="0" indent="0">
              <a:buNone/>
            </a:pPr>
            <a:r>
              <a:rPr lang="en-IN" dirty="0"/>
              <a:t>  a) Door heater controlled by PLC.</a:t>
            </a:r>
          </a:p>
          <a:p>
            <a:r>
              <a:rPr lang="en-IN" dirty="0"/>
              <a:t>b) Door Heater ON/OFF status is available in set Parameter Option.</a:t>
            </a:r>
          </a:p>
          <a:p>
            <a:r>
              <a:rPr lang="en-IN" dirty="0"/>
              <a:t>c) Use Proper User ID and Password To enter the parameter and change the ON/OFF status or set the  Out put as per requirement.</a:t>
            </a:r>
          </a:p>
          <a:p>
            <a:r>
              <a:rPr lang="en-IN" b="1" dirty="0"/>
              <a:t>Auto Defrosting</a:t>
            </a:r>
            <a:r>
              <a:rPr lang="en-IN" dirty="0"/>
              <a:t>. </a:t>
            </a:r>
          </a:p>
          <a:p>
            <a:r>
              <a:rPr lang="en-IN" dirty="0"/>
              <a:t>To Avoid Ice formation on cooling coil, we provided Auto defrosting system. Once Temp. is below 15C Auto defrosting function will start as per define time.</a:t>
            </a:r>
          </a:p>
          <a:p>
            <a:r>
              <a:rPr lang="en-IN" dirty="0"/>
              <a:t>    e.g. Defrost Delay Time:- 5400sec. And  Defrost Time:- 10sec.</a:t>
            </a:r>
          </a:p>
          <a:p>
            <a:r>
              <a:rPr lang="en-IN" dirty="0"/>
              <a:t>If Defrost delay time set on 5400 sec. and Defrost time is 10sec. means every 90mins Defrosting will start and hot gas pass from the cooling coil for 10 sec.</a:t>
            </a:r>
          </a:p>
          <a:p>
            <a:r>
              <a:rPr lang="en-IN" dirty="0"/>
              <a:t>While Defrosting cycle Liquid line will close by </a:t>
            </a:r>
            <a:r>
              <a:rPr lang="en-IN" dirty="0" err="1"/>
              <a:t>solonide</a:t>
            </a:r>
            <a:r>
              <a:rPr lang="en-IN" dirty="0"/>
              <a:t> valve and hot gas line will open. For 10sec</a:t>
            </a:r>
            <a:r>
              <a:rPr lang="en-IN" dirty="0" smtClean="0"/>
              <a:t>.</a:t>
            </a:r>
          </a:p>
          <a:p>
            <a:r>
              <a:rPr lang="en-IN" b="1" dirty="0" smtClean="0"/>
              <a:t>Drain Heater.</a:t>
            </a:r>
          </a:p>
          <a:p>
            <a:r>
              <a:rPr lang="en-IN" dirty="0" smtClean="0"/>
              <a:t>We Provided Drain Heater in Drain line. Drain heater is working on Auto defrosting time. </a:t>
            </a:r>
            <a:endParaRPr lang="en-GB" dirty="0"/>
          </a:p>
          <a:p>
            <a:endParaRPr lang="en-IN" dirty="0"/>
          </a:p>
          <a:p>
            <a:endParaRPr lang="en-GB" dirty="0"/>
          </a:p>
          <a:p>
            <a:endParaRPr lang="en-IN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90503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650375"/>
          </a:xfrm>
        </p:spPr>
        <p:txBody>
          <a:bodyPr>
            <a:normAutofit fontScale="90000"/>
          </a:bodyPr>
          <a:lstStyle/>
          <a:p>
            <a:pPr algn="ctr"/>
            <a:r>
              <a:rPr lang="en-IN" dirty="0"/>
              <a:t>Walk-In Deep Freezer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422400"/>
            <a:ext cx="10058400" cy="4446694"/>
          </a:xfrm>
        </p:spPr>
        <p:txBody>
          <a:bodyPr>
            <a:normAutofit fontScale="85000" lnSpcReduction="20000"/>
          </a:bodyPr>
          <a:lstStyle/>
          <a:p>
            <a:r>
              <a:rPr lang="en-US" altLang="en-US" sz="2800" b="1" u="sng" dirty="0"/>
              <a:t>Basic Troubleshooting.</a:t>
            </a:r>
          </a:p>
          <a:p>
            <a:endParaRPr lang="en-US" altLang="en-US" sz="2800" b="1" u="sng" dirty="0"/>
          </a:p>
          <a:p>
            <a:r>
              <a:rPr lang="en-US" altLang="en-US" sz="2800" b="1" dirty="0"/>
              <a:t>Temperature overshooting</a:t>
            </a:r>
            <a:endParaRPr lang="en-US" altLang="en-US" sz="2800" dirty="0"/>
          </a:p>
          <a:p>
            <a:pPr lvl="1"/>
            <a:r>
              <a:rPr lang="en-US" altLang="en-US" sz="2400" dirty="0"/>
              <a:t>For temperature overshooting check following Point.</a:t>
            </a:r>
          </a:p>
          <a:p>
            <a:pPr marL="201168" lvl="1" indent="0">
              <a:buNone/>
            </a:pPr>
            <a:r>
              <a:rPr lang="en-US" altLang="en-US" sz="2400" dirty="0"/>
              <a:t>1) Air passages and sensor are not blocked by loaded samples.</a:t>
            </a:r>
          </a:p>
          <a:p>
            <a:pPr marL="201168" lvl="1" indent="0">
              <a:buNone/>
            </a:pPr>
            <a:r>
              <a:rPr lang="en-US" altLang="en-US" sz="2400" dirty="0"/>
              <a:t>2) Cooling system ON.</a:t>
            </a:r>
          </a:p>
          <a:p>
            <a:pPr marL="201168" lvl="1" indent="0">
              <a:buNone/>
            </a:pPr>
            <a:r>
              <a:rPr lang="en-US" altLang="en-US" sz="2400" dirty="0"/>
              <a:t>3) Check </a:t>
            </a:r>
            <a:r>
              <a:rPr lang="en-US" altLang="en-US" sz="2400" dirty="0" err="1"/>
              <a:t>Condensor</a:t>
            </a:r>
            <a:r>
              <a:rPr lang="en-US" altLang="en-US" sz="2400" dirty="0"/>
              <a:t> is not block by Dust. Clean the </a:t>
            </a:r>
            <a:r>
              <a:rPr lang="en-US" altLang="en-US" sz="2400" dirty="0" err="1"/>
              <a:t>condensor</a:t>
            </a:r>
            <a:r>
              <a:rPr lang="en-US" altLang="en-US" sz="2400" dirty="0"/>
              <a:t> by air blower or Water. </a:t>
            </a:r>
          </a:p>
          <a:p>
            <a:pPr marL="201168" lvl="1" indent="0">
              <a:buNone/>
            </a:pPr>
            <a:r>
              <a:rPr lang="en-US" altLang="en-US" sz="2400" dirty="0"/>
              <a:t>4) Check </a:t>
            </a:r>
            <a:r>
              <a:rPr lang="en-US" altLang="en-US" sz="2400" dirty="0" err="1"/>
              <a:t>Condensor</a:t>
            </a:r>
            <a:r>
              <a:rPr lang="en-US" altLang="en-US" sz="2400" dirty="0"/>
              <a:t> motor working condition.</a:t>
            </a:r>
          </a:p>
          <a:p>
            <a:pPr marL="201168" lvl="1" indent="0">
              <a:buNone/>
            </a:pPr>
            <a:r>
              <a:rPr lang="en-US" altLang="en-US" sz="2400" dirty="0"/>
              <a:t>5) Check the Compressor is working. Check compressor accessories.</a:t>
            </a:r>
          </a:p>
          <a:p>
            <a:pPr marL="201168" lvl="1" indent="0">
              <a:buNone/>
            </a:pPr>
            <a:r>
              <a:rPr lang="en-US" altLang="en-US" sz="2400" dirty="0"/>
              <a:t>6) Check Gas Pressure By Using Proper Charging line and Proper pressure gauge.</a:t>
            </a:r>
          </a:p>
          <a:p>
            <a:pPr marL="201168" lvl="1" indent="0">
              <a:buNone/>
            </a:pPr>
            <a:r>
              <a:rPr lang="en-US" altLang="en-US" sz="2400" dirty="0"/>
              <a:t>7) If Gas is not in system then First Check Leakage and Rectify and do the gas charging as per requirement.</a:t>
            </a:r>
          </a:p>
          <a:p>
            <a:pPr marL="201168" lvl="1" indent="0">
              <a:buNone/>
            </a:pPr>
            <a:r>
              <a:rPr lang="en-US" altLang="en-US" sz="2400" dirty="0"/>
              <a:t>8) Check Door Heater is shorted</a:t>
            </a:r>
            <a:r>
              <a:rPr lang="en-US" altLang="en-US" sz="2400" dirty="0" smtClean="0"/>
              <a:t>.</a:t>
            </a:r>
          </a:p>
          <a:p>
            <a:pPr marL="201168" lvl="1" indent="0">
              <a:buNone/>
            </a:pPr>
            <a:r>
              <a:rPr lang="en-US" altLang="en-US" sz="2400" dirty="0" smtClean="0"/>
              <a:t>9) Check Auto defrosting setting.</a:t>
            </a:r>
            <a:endParaRPr lang="en-US" altLang="en-US" sz="2400" dirty="0"/>
          </a:p>
          <a:p>
            <a:pPr marL="201168" lvl="1" indent="0">
              <a:buNone/>
            </a:pPr>
            <a:endParaRPr lang="en-US" altLang="en-US" sz="2400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89383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650375"/>
          </a:xfrm>
        </p:spPr>
        <p:txBody>
          <a:bodyPr>
            <a:normAutofit fontScale="90000"/>
          </a:bodyPr>
          <a:lstStyle/>
          <a:p>
            <a:pPr algn="ctr"/>
            <a:r>
              <a:rPr lang="en-IN" dirty="0"/>
              <a:t>Walk-In Deep Freezer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343378"/>
            <a:ext cx="10058400" cy="4525716"/>
          </a:xfrm>
        </p:spPr>
        <p:txBody>
          <a:bodyPr/>
          <a:lstStyle/>
          <a:p>
            <a:r>
              <a:rPr lang="en-US" altLang="en-US" sz="2800" b="1" u="sng" dirty="0"/>
              <a:t>TEMPERATURE</a:t>
            </a:r>
            <a:endParaRPr lang="en-US" altLang="en-US" sz="2800" b="1" dirty="0"/>
          </a:p>
          <a:p>
            <a:r>
              <a:rPr lang="en-US" altLang="en-US" sz="2800" b="1" dirty="0"/>
              <a:t>Temperature undershooting</a:t>
            </a:r>
            <a:endParaRPr lang="en-US" altLang="en-US" sz="2800" dirty="0"/>
          </a:p>
          <a:p>
            <a:pPr lvl="1"/>
            <a:r>
              <a:rPr lang="en-US" altLang="en-US" sz="2400" dirty="0"/>
              <a:t>For temperature undershooting check following point.</a:t>
            </a:r>
          </a:p>
          <a:p>
            <a:pPr marL="201168" lvl="1" indent="0">
              <a:buNone/>
            </a:pPr>
            <a:r>
              <a:rPr lang="en-US" altLang="en-US" sz="2400" dirty="0"/>
              <a:t>1) Air passages and sensor are not blocked by loaded samples.</a:t>
            </a:r>
          </a:p>
          <a:p>
            <a:pPr marL="201168" lvl="1" indent="0">
              <a:buNone/>
            </a:pPr>
            <a:r>
              <a:rPr lang="en-US" altLang="en-US" sz="2400" dirty="0"/>
              <a:t>2) Check Circulation motor working condition.</a:t>
            </a:r>
          </a:p>
          <a:p>
            <a:pPr marL="201168" lvl="1" indent="0">
              <a:buNone/>
            </a:pPr>
            <a:r>
              <a:rPr lang="en-US" altLang="en-US" sz="2400" dirty="0"/>
              <a:t>3) Check Compressor safety contactor stuck.</a:t>
            </a:r>
          </a:p>
          <a:p>
            <a:pPr marL="201168" lvl="1" indent="0">
              <a:buNone/>
            </a:pPr>
            <a:r>
              <a:rPr lang="en-US" altLang="en-US" sz="2400" dirty="0"/>
              <a:t>4) Check Compressor Hysteresis In PID parameters.</a:t>
            </a:r>
          </a:p>
          <a:p>
            <a:pPr marL="201168" lvl="1" indent="0">
              <a:buNone/>
            </a:pPr>
            <a:endParaRPr lang="en-US" altLang="en-US" sz="2400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285375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627797"/>
          </a:xfrm>
        </p:spPr>
        <p:txBody>
          <a:bodyPr>
            <a:normAutofit fontScale="90000"/>
          </a:bodyPr>
          <a:lstStyle/>
          <a:p>
            <a:pPr algn="ctr"/>
            <a:r>
              <a:rPr lang="en-IN" dirty="0"/>
              <a:t>Walk-In Deep Freezer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444978"/>
            <a:ext cx="10058400" cy="4424116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400" b="1" dirty="0"/>
              <a:t>Alarm</a:t>
            </a:r>
          </a:p>
          <a:p>
            <a:pPr>
              <a:lnSpc>
                <a:spcPct val="80000"/>
              </a:lnSpc>
            </a:pPr>
            <a:r>
              <a:rPr lang="en-US" altLang="en-US" sz="2400" b="1" dirty="0"/>
              <a:t>LT Trip alarm / Compressor Circuit failure</a:t>
            </a:r>
            <a:endParaRPr lang="en-US" altLang="en-US" sz="2400" dirty="0"/>
          </a:p>
          <a:p>
            <a:pPr lvl="1">
              <a:lnSpc>
                <a:spcPct val="80000"/>
              </a:lnSpc>
            </a:pPr>
            <a:r>
              <a:rPr lang="en-US" altLang="en-US" sz="2000" dirty="0"/>
              <a:t>This is Low Temperature safety thermostat trip alarm. In this case check following point.</a:t>
            </a:r>
          </a:p>
          <a:p>
            <a:pPr marL="201168" lvl="1" indent="0">
              <a:lnSpc>
                <a:spcPct val="80000"/>
              </a:lnSpc>
              <a:buNone/>
            </a:pPr>
            <a:r>
              <a:rPr lang="en-US" altLang="en-US" sz="2000" dirty="0"/>
              <a:t>1) Circulation motor working</a:t>
            </a:r>
          </a:p>
          <a:p>
            <a:pPr marL="201168" lvl="1" indent="0">
              <a:lnSpc>
                <a:spcPct val="80000"/>
              </a:lnSpc>
              <a:buNone/>
            </a:pPr>
            <a:r>
              <a:rPr lang="en-US" altLang="en-US" sz="2000" dirty="0"/>
              <a:t>2) Check Compressors relay feedback. When PLC output 10 and or 11 is ON at that time relay feedback 5 and 6 should be ON respectively. if PLC not getting feedback PLC will give Compressor circuit failure alarm/ LT trip alarm. 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/>
              <a:t>Check status</a:t>
            </a:r>
          </a:p>
          <a:p>
            <a:pPr lvl="2">
              <a:lnSpc>
                <a:spcPct val="80000"/>
              </a:lnSpc>
            </a:pPr>
            <a:r>
              <a:rPr lang="en-US" altLang="en-US" sz="1800" dirty="0"/>
              <a:t>Compressor CO1(O/P 10) 	: ON/OFF</a:t>
            </a:r>
          </a:p>
          <a:p>
            <a:pPr lvl="2">
              <a:lnSpc>
                <a:spcPct val="80000"/>
              </a:lnSpc>
            </a:pPr>
            <a:r>
              <a:rPr lang="en-US" altLang="en-US" sz="1800" dirty="0"/>
              <a:t>Feedback (I/P 5) 	                 : ON/OFF</a:t>
            </a:r>
          </a:p>
          <a:p>
            <a:pPr lvl="2">
              <a:lnSpc>
                <a:spcPct val="80000"/>
              </a:lnSpc>
            </a:pPr>
            <a:r>
              <a:rPr lang="en-US" altLang="en-US" sz="1800" dirty="0"/>
              <a:t>Compressor CO2(O/P 11) 	: ON/OFF</a:t>
            </a:r>
          </a:p>
          <a:p>
            <a:pPr lvl="2">
              <a:lnSpc>
                <a:spcPct val="80000"/>
              </a:lnSpc>
            </a:pPr>
            <a:r>
              <a:rPr lang="en-US" altLang="en-US" sz="1800" dirty="0"/>
              <a:t>Feedback (I/P 6) 	                 : ON/OFF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4252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616508"/>
          </a:xfrm>
        </p:spPr>
        <p:txBody>
          <a:bodyPr>
            <a:normAutofit fontScale="90000"/>
          </a:bodyPr>
          <a:lstStyle/>
          <a:p>
            <a:pPr algn="ctr"/>
            <a:r>
              <a:rPr lang="en-IN" dirty="0" smtClean="0"/>
              <a:t>Components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072443"/>
            <a:ext cx="10058400" cy="5260623"/>
          </a:xfrm>
        </p:spPr>
        <p:txBody>
          <a:bodyPr>
            <a:normAutofit fontScale="85000" lnSpcReduction="20000"/>
          </a:bodyPr>
          <a:lstStyle/>
          <a:p>
            <a:endParaRPr lang="en-IN" dirty="0" smtClean="0"/>
          </a:p>
          <a:p>
            <a:pPr algn="ctr"/>
            <a:r>
              <a:rPr lang="en-IN" dirty="0" smtClean="0"/>
              <a:t>Major Components Use In Chambers. </a:t>
            </a:r>
            <a:endParaRPr lang="en-IN" dirty="0"/>
          </a:p>
          <a:p>
            <a:r>
              <a:rPr lang="en-IN" dirty="0" smtClean="0"/>
              <a:t>1) PLC</a:t>
            </a:r>
            <a:r>
              <a:rPr lang="en-IN" dirty="0"/>
              <a:t>.</a:t>
            </a:r>
          </a:p>
          <a:p>
            <a:r>
              <a:rPr lang="en-IN" dirty="0" smtClean="0"/>
              <a:t>2) HMI</a:t>
            </a:r>
            <a:r>
              <a:rPr lang="en-IN" dirty="0"/>
              <a:t>.</a:t>
            </a:r>
          </a:p>
          <a:p>
            <a:r>
              <a:rPr lang="en-IN" dirty="0" smtClean="0"/>
              <a:t>3) Analog card.</a:t>
            </a:r>
          </a:p>
          <a:p>
            <a:r>
              <a:rPr lang="en-IN" dirty="0" smtClean="0"/>
              <a:t>4) Temp. Transmitter.</a:t>
            </a:r>
            <a:endParaRPr lang="en-IN" dirty="0"/>
          </a:p>
          <a:p>
            <a:r>
              <a:rPr lang="en-IN" dirty="0"/>
              <a:t>5</a:t>
            </a:r>
            <a:r>
              <a:rPr lang="en-IN" dirty="0" smtClean="0"/>
              <a:t>)  </a:t>
            </a:r>
            <a:r>
              <a:rPr lang="en-IN" dirty="0"/>
              <a:t>contactors.</a:t>
            </a:r>
          </a:p>
          <a:p>
            <a:r>
              <a:rPr lang="en-IN" dirty="0"/>
              <a:t>6</a:t>
            </a:r>
            <a:r>
              <a:rPr lang="en-IN" dirty="0" smtClean="0"/>
              <a:t>) Compressors.</a:t>
            </a:r>
          </a:p>
          <a:p>
            <a:r>
              <a:rPr lang="en-IN" dirty="0" smtClean="0"/>
              <a:t>7) LP/HP switch.</a:t>
            </a:r>
            <a:endParaRPr lang="en-IN" dirty="0"/>
          </a:p>
          <a:p>
            <a:r>
              <a:rPr lang="en-IN" dirty="0"/>
              <a:t>8</a:t>
            </a:r>
            <a:r>
              <a:rPr lang="en-IN" dirty="0" smtClean="0"/>
              <a:t>) Door sensor.</a:t>
            </a:r>
            <a:endParaRPr lang="en-IN" dirty="0"/>
          </a:p>
          <a:p>
            <a:r>
              <a:rPr lang="en-IN" dirty="0" smtClean="0"/>
              <a:t>9) Door Heater.</a:t>
            </a:r>
            <a:endParaRPr lang="en-IN" dirty="0"/>
          </a:p>
          <a:p>
            <a:r>
              <a:rPr lang="en-IN" dirty="0" smtClean="0"/>
              <a:t>10) PT 100 Sensor.</a:t>
            </a:r>
          </a:p>
          <a:p>
            <a:r>
              <a:rPr lang="en-IN" dirty="0" smtClean="0"/>
              <a:t>11</a:t>
            </a:r>
            <a:r>
              <a:rPr lang="en-IN" dirty="0"/>
              <a:t>)</a:t>
            </a:r>
            <a:r>
              <a:rPr lang="en-IN" dirty="0" smtClean="0"/>
              <a:t> Low Thermostat.</a:t>
            </a:r>
          </a:p>
          <a:p>
            <a:r>
              <a:rPr lang="en-IN" dirty="0" smtClean="0"/>
              <a:t>12) </a:t>
            </a:r>
            <a:r>
              <a:rPr lang="en-IN" dirty="0" err="1" smtClean="0"/>
              <a:t>Gylacol</a:t>
            </a:r>
            <a:r>
              <a:rPr lang="en-IN" dirty="0" smtClean="0"/>
              <a:t> Liquid.</a:t>
            </a:r>
          </a:p>
          <a:p>
            <a:endParaRPr lang="en-IN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5514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639086"/>
          </a:xfrm>
        </p:spPr>
        <p:txBody>
          <a:bodyPr>
            <a:normAutofit fontScale="90000"/>
          </a:bodyPr>
          <a:lstStyle/>
          <a:p>
            <a:pPr algn="ctr"/>
            <a:r>
              <a:rPr lang="en-IN" dirty="0"/>
              <a:t>Walk-In Deep Freezer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207912" y="1761065"/>
          <a:ext cx="9947768" cy="4572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73884">
                  <a:extLst>
                    <a:ext uri="{9D8B030D-6E8A-4147-A177-3AD203B41FA5}">
                      <a16:colId xmlns:a16="http://schemas.microsoft.com/office/drawing/2014/main" val="3070551602"/>
                    </a:ext>
                  </a:extLst>
                </a:gridCol>
                <a:gridCol w="4973884">
                  <a:extLst>
                    <a:ext uri="{9D8B030D-6E8A-4147-A177-3AD203B41FA5}">
                      <a16:colId xmlns:a16="http://schemas.microsoft.com/office/drawing/2014/main" val="2310288032"/>
                    </a:ext>
                  </a:extLst>
                </a:gridCol>
              </a:tblGrid>
              <a:tr h="571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INPUTS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Actual meaning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04470170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I0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Stand by compressor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53682037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</a:rPr>
                        <a:t>I1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30750236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I2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COM 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87032690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I3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COM 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77562889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I4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MAINS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10903333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I5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Door proximity sensor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98589200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I6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</a:rPr>
                        <a:t>Magnetic door release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843954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958343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571353"/>
          </a:xfrm>
        </p:spPr>
        <p:txBody>
          <a:bodyPr>
            <a:normAutofit fontScale="90000"/>
          </a:bodyPr>
          <a:lstStyle/>
          <a:p>
            <a:pPr algn="ctr"/>
            <a:r>
              <a:rPr lang="en-IN" dirty="0"/>
              <a:t>Walk-In Deep Freezer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207912" y="1761073"/>
          <a:ext cx="9947768" cy="45832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73884">
                  <a:extLst>
                    <a:ext uri="{9D8B030D-6E8A-4147-A177-3AD203B41FA5}">
                      <a16:colId xmlns:a16="http://schemas.microsoft.com/office/drawing/2014/main" val="1818736111"/>
                    </a:ext>
                  </a:extLst>
                </a:gridCol>
                <a:gridCol w="4973884">
                  <a:extLst>
                    <a:ext uri="{9D8B030D-6E8A-4147-A177-3AD203B41FA5}">
                      <a16:colId xmlns:a16="http://schemas.microsoft.com/office/drawing/2014/main" val="2902125257"/>
                    </a:ext>
                  </a:extLst>
                </a:gridCol>
              </a:tblGrid>
              <a:tr h="4166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Outputs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Actual meaning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78110153"/>
                  </a:ext>
                </a:extLst>
              </a:tr>
              <a:tr h="4166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O0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Alarm hooter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9376978"/>
                  </a:ext>
                </a:extLst>
              </a:tr>
              <a:tr h="4166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O1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61063783"/>
                  </a:ext>
                </a:extLst>
              </a:tr>
              <a:tr h="4166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O2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</a:rPr>
                        <a:t>Door heater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4923360"/>
                  </a:ext>
                </a:extLst>
              </a:tr>
              <a:tr h="4166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O3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DEFROST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14741264"/>
                  </a:ext>
                </a:extLst>
              </a:tr>
              <a:tr h="4166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O4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71097328"/>
                  </a:ext>
                </a:extLst>
              </a:tr>
              <a:tr h="4166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O5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Remote alarm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78332501"/>
                  </a:ext>
                </a:extLst>
              </a:tr>
              <a:tr h="4166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O6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Magnetic Door lock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63423636"/>
                  </a:ext>
                </a:extLst>
              </a:tr>
              <a:tr h="4166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O7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2122937"/>
                  </a:ext>
                </a:extLst>
              </a:tr>
              <a:tr h="4166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O8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CO1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42303808"/>
                  </a:ext>
                </a:extLst>
              </a:tr>
              <a:tr h="4166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O9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</a:rPr>
                        <a:t>CO2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03164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481588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650375"/>
          </a:xfrm>
        </p:spPr>
        <p:txBody>
          <a:bodyPr>
            <a:normAutofit fontScale="90000"/>
          </a:bodyPr>
          <a:lstStyle/>
          <a:p>
            <a:pPr algn="ctr"/>
            <a:r>
              <a:rPr lang="en-IN" dirty="0"/>
              <a:t>Thank You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IN" sz="6000" dirty="0"/>
              <a:t>Thank You</a:t>
            </a:r>
            <a:endParaRPr lang="en-GB" sz="60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790665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639086"/>
          </a:xfrm>
        </p:spPr>
        <p:txBody>
          <a:bodyPr>
            <a:normAutofit fontScale="90000"/>
          </a:bodyPr>
          <a:lstStyle/>
          <a:p>
            <a:pPr algn="ctr"/>
            <a:r>
              <a:rPr lang="en-IN" dirty="0" smtClean="0"/>
              <a:t>Ultra Low Deep Freezer</a:t>
            </a:r>
            <a:endParaRPr lang="en-GB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9425" y="1789818"/>
            <a:ext cx="2151876" cy="402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3894666" y="1028343"/>
            <a:ext cx="6524977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en" b="1" dirty="0" smtClean="0"/>
          </a:p>
          <a:p>
            <a:pPr lvl="0"/>
            <a:endParaRPr lang="en" b="1" dirty="0"/>
          </a:p>
          <a:p>
            <a:pPr lvl="0"/>
            <a:endParaRPr lang="en" b="1" dirty="0" smtClean="0"/>
          </a:p>
          <a:p>
            <a:pPr lvl="0"/>
            <a:r>
              <a:rPr lang="en" b="1" dirty="0" smtClean="0"/>
              <a:t>Techinical </a:t>
            </a:r>
            <a:r>
              <a:rPr lang="en" b="1" dirty="0"/>
              <a:t>Specification:-</a:t>
            </a:r>
          </a:p>
          <a:p>
            <a:pPr marL="285750" lvl="0" indent="-285750" algn="just">
              <a:buFont typeface="Wingdings" pitchFamily="2" charset="2"/>
              <a:buChar char="§"/>
            </a:pPr>
            <a:r>
              <a:rPr lang="en" dirty="0"/>
              <a:t>Temperatuer Range :  -80˚C to  -50˚C</a:t>
            </a:r>
          </a:p>
          <a:p>
            <a:pPr marL="285750" lvl="0" indent="-285750" algn="just">
              <a:buFont typeface="Wingdings" pitchFamily="2" charset="2"/>
              <a:buChar char="§"/>
            </a:pPr>
            <a:r>
              <a:rPr lang="en" dirty="0"/>
              <a:t>Temperature Accuracy:  ± 3˚C </a:t>
            </a:r>
          </a:p>
          <a:p>
            <a:pPr marL="285750" lvl="0" indent="-285750" algn="just">
              <a:buFont typeface="Wingdings" pitchFamily="2" charset="2"/>
              <a:buChar char="§"/>
            </a:pPr>
            <a:r>
              <a:rPr lang="en" dirty="0"/>
              <a:t>Temperature Unifomity: ± 10˚C</a:t>
            </a:r>
          </a:p>
          <a:p>
            <a:pPr marL="285750" lvl="0" indent="-285750" algn="just">
              <a:buFont typeface="Wingdings" pitchFamily="2" charset="2"/>
              <a:buChar char="§"/>
            </a:pPr>
            <a:r>
              <a:rPr lang="en" dirty="0"/>
              <a:t>Power Supply : 230 V, 50Hz main Supply.  Also availible with 60 Hz cycle.</a:t>
            </a:r>
          </a:p>
          <a:p>
            <a:pPr>
              <a:buNone/>
            </a:pPr>
            <a:r>
              <a:rPr lang="en" b="1" dirty="0"/>
              <a:t>Optional Accessories:- </a:t>
            </a:r>
          </a:p>
          <a:p>
            <a:pPr marL="285750" lvl="0" indent="-285750">
              <a:buFont typeface="Wingdings" pitchFamily="2" charset="2"/>
              <a:buChar char="§"/>
            </a:pPr>
            <a:r>
              <a:rPr lang="en" dirty="0"/>
              <a:t>ICDAS- A Common Software .</a:t>
            </a:r>
          </a:p>
          <a:p>
            <a:pPr marL="285750" lvl="0" indent="-285750">
              <a:buFont typeface="Wingdings" pitchFamily="2" charset="2"/>
              <a:buChar char="§"/>
            </a:pPr>
            <a:r>
              <a:rPr lang="en" dirty="0"/>
              <a:t>Mobile alaret System</a:t>
            </a:r>
          </a:p>
          <a:p>
            <a:pPr marL="285750" lvl="0" indent="-285750">
              <a:buFont typeface="Wingdings" pitchFamily="2" charset="2"/>
              <a:buChar char="§"/>
            </a:pPr>
            <a:r>
              <a:rPr lang="en" dirty="0"/>
              <a:t>Remote alarm system.</a:t>
            </a:r>
          </a:p>
          <a:p>
            <a:pPr marL="285750" lvl="0" indent="-285750">
              <a:buFont typeface="Wingdings" pitchFamily="2" charset="2"/>
              <a:buChar char="§"/>
            </a:pPr>
            <a:r>
              <a:rPr lang="en-IN" dirty="0"/>
              <a:t>Remote View and Alarm System </a:t>
            </a:r>
            <a:endParaRPr lang="en" dirty="0"/>
          </a:p>
          <a:p>
            <a:pPr>
              <a:buNone/>
            </a:pPr>
            <a:r>
              <a:rPr lang="en" b="1" dirty="0"/>
              <a:t>Application:-</a:t>
            </a:r>
          </a:p>
          <a:p>
            <a:pPr marL="285750" indent="-285750" algn="just">
              <a:buFont typeface="Wingdings" pitchFamily="2" charset="2"/>
              <a:buChar char="§"/>
            </a:pPr>
            <a:r>
              <a:rPr lang="en-IN" dirty="0"/>
              <a:t>Necessary for a wide range of life science, pharmacy, biological, medical, clinical, and industrial applications.</a:t>
            </a:r>
            <a:endParaRPr lang="en" dirty="0"/>
          </a:p>
          <a:p>
            <a:pPr marL="285750" lvl="0" indent="-285750">
              <a:buFont typeface="Wingdings" pitchFamily="2" charset="2"/>
              <a:buChar char="§"/>
            </a:pPr>
            <a:endParaRPr lang="en" dirty="0"/>
          </a:p>
          <a:p>
            <a:pPr lvl="0">
              <a:buNone/>
            </a:pP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789994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684241"/>
          </a:xfrm>
        </p:spPr>
        <p:txBody>
          <a:bodyPr>
            <a:normAutofit fontScale="90000"/>
          </a:bodyPr>
          <a:lstStyle/>
          <a:p>
            <a:pPr algn="ctr"/>
            <a:r>
              <a:rPr lang="en-IN" dirty="0"/>
              <a:t>Ultra Low Deep Freezer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/>
            <a:r>
              <a:rPr lang="en-IN" dirty="0" smtClean="0"/>
              <a:t>500ltr Ultra Low Deep freezer.</a:t>
            </a:r>
            <a:endParaRPr lang="en-GB" dirty="0" smtClean="0"/>
          </a:p>
          <a:p>
            <a:r>
              <a:rPr lang="en-GB" dirty="0" smtClean="0"/>
              <a:t>Refrigeration </a:t>
            </a:r>
            <a:r>
              <a:rPr lang="en-GB" dirty="0"/>
              <a:t>System  Working on 2 stage. </a:t>
            </a:r>
          </a:p>
          <a:p>
            <a:r>
              <a:rPr lang="en-GB" dirty="0"/>
              <a:t>1) High Stage. </a:t>
            </a:r>
            <a:endParaRPr lang="en-GB" dirty="0" smtClean="0"/>
          </a:p>
          <a:p>
            <a:r>
              <a:rPr lang="en-GB" dirty="0" smtClean="0"/>
              <a:t>2</a:t>
            </a:r>
            <a:r>
              <a:rPr lang="en-GB" dirty="0"/>
              <a:t>) Low Stage. </a:t>
            </a:r>
          </a:p>
          <a:p>
            <a:r>
              <a:rPr lang="en-GB" b="1" dirty="0"/>
              <a:t>High stage component. </a:t>
            </a:r>
          </a:p>
          <a:p>
            <a:r>
              <a:rPr lang="en-GB" dirty="0"/>
              <a:t>a) Compressor/Make:- Tecumseh CAJ2464Z </a:t>
            </a:r>
          </a:p>
          <a:p>
            <a:r>
              <a:rPr lang="en-GB" dirty="0" smtClean="0"/>
              <a:t>b</a:t>
            </a:r>
            <a:r>
              <a:rPr lang="en-GB" dirty="0"/>
              <a:t>) Skin </a:t>
            </a:r>
            <a:r>
              <a:rPr lang="en-GB" dirty="0" err="1"/>
              <a:t>Condensor</a:t>
            </a:r>
            <a:r>
              <a:rPr lang="en-GB" dirty="0"/>
              <a:t>. 3/8” </a:t>
            </a:r>
            <a:endParaRPr lang="en-GB" dirty="0" smtClean="0"/>
          </a:p>
          <a:p>
            <a:r>
              <a:rPr lang="en-GB" dirty="0" smtClean="0"/>
              <a:t>c</a:t>
            </a:r>
            <a:r>
              <a:rPr lang="en-GB" dirty="0"/>
              <a:t>) Condenser coil. 14” * 23” * 4Row </a:t>
            </a:r>
            <a:endParaRPr lang="en-GB" dirty="0" smtClean="0"/>
          </a:p>
          <a:p>
            <a:r>
              <a:rPr lang="en-GB" dirty="0" smtClean="0"/>
              <a:t>d</a:t>
            </a:r>
            <a:r>
              <a:rPr lang="en-GB" dirty="0"/>
              <a:t>) Drier. 3/8” </a:t>
            </a:r>
            <a:endParaRPr lang="en-GB" dirty="0" smtClean="0"/>
          </a:p>
          <a:p>
            <a:r>
              <a:rPr lang="en-GB" dirty="0" smtClean="0"/>
              <a:t>e</a:t>
            </a:r>
            <a:r>
              <a:rPr lang="en-GB" dirty="0"/>
              <a:t>) </a:t>
            </a:r>
            <a:r>
              <a:rPr lang="en-GB" dirty="0" err="1"/>
              <a:t>Capilary</a:t>
            </a:r>
            <a:r>
              <a:rPr lang="en-GB" dirty="0"/>
              <a:t>/0.044*10 feet*2 No. </a:t>
            </a:r>
            <a:endParaRPr lang="en-GB" dirty="0" smtClean="0"/>
          </a:p>
          <a:p>
            <a:r>
              <a:rPr lang="en-GB" dirty="0" smtClean="0"/>
              <a:t>f</a:t>
            </a:r>
            <a:r>
              <a:rPr lang="en-GB" dirty="0"/>
              <a:t>) Heat Exchanger. (High stage Evaporator) 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2892451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639086"/>
          </a:xfrm>
        </p:spPr>
        <p:txBody>
          <a:bodyPr>
            <a:normAutofit fontScale="90000"/>
          </a:bodyPr>
          <a:lstStyle/>
          <a:p>
            <a:pPr algn="ctr"/>
            <a:r>
              <a:rPr lang="en-IN" dirty="0"/>
              <a:t>Ultra Low Deep Freezer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g) Suction Accumulator.  </a:t>
            </a:r>
          </a:p>
          <a:p>
            <a:r>
              <a:rPr lang="en-GB" dirty="0"/>
              <a:t>h) Gas:- R 404a </a:t>
            </a:r>
          </a:p>
          <a:p>
            <a:r>
              <a:rPr lang="en-GB" dirty="0" err="1"/>
              <a:t>i</a:t>
            </a:r>
            <a:r>
              <a:rPr lang="en-GB" dirty="0"/>
              <a:t>) Suction pressure:- 10PSI To 15PSI </a:t>
            </a:r>
            <a:endParaRPr lang="en-GB" dirty="0" smtClean="0"/>
          </a:p>
          <a:p>
            <a:r>
              <a:rPr lang="en-GB" dirty="0" smtClean="0"/>
              <a:t>j</a:t>
            </a:r>
            <a:r>
              <a:rPr lang="en-GB" dirty="0"/>
              <a:t>) Discharge Pressure:- 170PSI To 190PSI </a:t>
            </a:r>
            <a:endParaRPr lang="en-GB" dirty="0" smtClean="0"/>
          </a:p>
          <a:p>
            <a:r>
              <a:rPr lang="en-US" b="1" dirty="0"/>
              <a:t>Low Stage Component. </a:t>
            </a:r>
          </a:p>
          <a:p>
            <a:r>
              <a:rPr lang="en-US" dirty="0"/>
              <a:t>a) Compressor/Make:- </a:t>
            </a:r>
            <a:r>
              <a:rPr lang="en-US" dirty="0" err="1"/>
              <a:t>Embrao</a:t>
            </a:r>
            <a:r>
              <a:rPr lang="en-US" dirty="0"/>
              <a:t> NJ2212GK </a:t>
            </a:r>
          </a:p>
          <a:p>
            <a:r>
              <a:rPr lang="en-US" dirty="0" smtClean="0"/>
              <a:t>b</a:t>
            </a:r>
            <a:r>
              <a:rPr lang="en-US" dirty="0"/>
              <a:t>) Skin </a:t>
            </a:r>
            <a:r>
              <a:rPr lang="en-US" dirty="0" err="1"/>
              <a:t>Condensor</a:t>
            </a:r>
            <a:r>
              <a:rPr lang="en-US" dirty="0"/>
              <a:t>.- 3/8” </a:t>
            </a:r>
            <a:endParaRPr lang="en-US" dirty="0" smtClean="0"/>
          </a:p>
          <a:p>
            <a:r>
              <a:rPr lang="en-US" dirty="0" smtClean="0"/>
              <a:t>c</a:t>
            </a:r>
            <a:r>
              <a:rPr lang="en-US" dirty="0"/>
              <a:t>) Oil separator. </a:t>
            </a:r>
            <a:endParaRPr lang="en-US" dirty="0" smtClean="0"/>
          </a:p>
          <a:p>
            <a:r>
              <a:rPr lang="en-US" dirty="0" smtClean="0"/>
              <a:t>d</a:t>
            </a:r>
            <a:r>
              <a:rPr lang="en-US" dirty="0"/>
              <a:t>) Condenser.(High stage Evaporator</a:t>
            </a:r>
            <a:r>
              <a:rPr lang="en-US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00253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627797"/>
          </a:xfrm>
        </p:spPr>
        <p:txBody>
          <a:bodyPr>
            <a:normAutofit fontScale="90000"/>
          </a:bodyPr>
          <a:lstStyle/>
          <a:p>
            <a:pPr algn="ctr"/>
            <a:r>
              <a:rPr lang="en-IN" dirty="0"/>
              <a:t>Ultra Low Deep Freezer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e) Drier. 3/8” </a:t>
            </a:r>
            <a:endParaRPr lang="en-US" dirty="0" smtClean="0"/>
          </a:p>
          <a:p>
            <a:r>
              <a:rPr lang="en-US" dirty="0" smtClean="0"/>
              <a:t>f</a:t>
            </a:r>
            <a:r>
              <a:rPr lang="en-US" dirty="0"/>
              <a:t>) </a:t>
            </a:r>
            <a:r>
              <a:rPr lang="en-US" dirty="0" err="1"/>
              <a:t>Capilary</a:t>
            </a:r>
            <a:r>
              <a:rPr lang="en-US" dirty="0"/>
              <a:t>/0.044*10 Feet*2 No. </a:t>
            </a:r>
            <a:endParaRPr lang="en-US" dirty="0" smtClean="0"/>
          </a:p>
          <a:p>
            <a:r>
              <a:rPr lang="en-GB" dirty="0"/>
              <a:t>g) Evaporator Coil. – 3/8” </a:t>
            </a:r>
            <a:endParaRPr lang="en-GB" dirty="0" smtClean="0"/>
          </a:p>
          <a:p>
            <a:r>
              <a:rPr lang="en-GB" dirty="0" smtClean="0"/>
              <a:t>h</a:t>
            </a:r>
            <a:r>
              <a:rPr lang="en-GB" dirty="0"/>
              <a:t>) Gas:- R 508B (Suva 95). </a:t>
            </a:r>
            <a:endParaRPr lang="en-GB" dirty="0" smtClean="0"/>
          </a:p>
          <a:p>
            <a:r>
              <a:rPr lang="en-GB" dirty="0" err="1" smtClean="0"/>
              <a:t>i</a:t>
            </a:r>
            <a:r>
              <a:rPr lang="en-GB" dirty="0"/>
              <a:t>) Suction Pressure :- -2 PSI To 0 PSI </a:t>
            </a:r>
            <a:endParaRPr lang="en-GB" dirty="0" smtClean="0"/>
          </a:p>
          <a:p>
            <a:r>
              <a:rPr lang="en-GB" dirty="0" smtClean="0"/>
              <a:t>j</a:t>
            </a:r>
            <a:r>
              <a:rPr lang="en-GB" dirty="0"/>
              <a:t>) Discharge Pressure:- 120PSI To 130PSI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914911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650375"/>
          </a:xfrm>
        </p:spPr>
        <p:txBody>
          <a:bodyPr>
            <a:normAutofit fontScale="90000"/>
          </a:bodyPr>
          <a:lstStyle/>
          <a:p>
            <a:pPr algn="ctr"/>
            <a:r>
              <a:rPr lang="en-IN" dirty="0"/>
              <a:t>Ultra Low Deep Freezer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433689"/>
            <a:ext cx="10058400" cy="482035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Working Principle </a:t>
            </a:r>
          </a:p>
          <a:p>
            <a:r>
              <a:rPr lang="en-US" dirty="0"/>
              <a:t> </a:t>
            </a:r>
            <a:r>
              <a:rPr lang="en-US" dirty="0" smtClean="0"/>
              <a:t>a</a:t>
            </a:r>
            <a:r>
              <a:rPr lang="en-US" dirty="0"/>
              <a:t>) </a:t>
            </a:r>
            <a:r>
              <a:rPr lang="en-US" dirty="0" smtClean="0"/>
              <a:t>Switch On UPS supply.</a:t>
            </a:r>
          </a:p>
          <a:p>
            <a:r>
              <a:rPr lang="en-US" dirty="0" smtClean="0"/>
              <a:t> b) Set Required set Condition.(80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°</a:t>
            </a:r>
            <a:r>
              <a:rPr lang="en-US" dirty="0" smtClean="0"/>
              <a:t>C)</a:t>
            </a:r>
          </a:p>
          <a:p>
            <a:r>
              <a:rPr lang="en-US" dirty="0" smtClean="0"/>
              <a:t>c) Set Alarm Limit as per set condition. </a:t>
            </a:r>
          </a:p>
          <a:p>
            <a:r>
              <a:rPr lang="en-US" dirty="0" smtClean="0"/>
              <a:t>d) Switch ON Raw Power.</a:t>
            </a:r>
          </a:p>
          <a:p>
            <a:r>
              <a:rPr lang="en-US" dirty="0" smtClean="0"/>
              <a:t>e) When Mains is ON ,high stage(CO1) compressor will start first. </a:t>
            </a:r>
          </a:p>
          <a:p>
            <a:r>
              <a:rPr lang="en-US" dirty="0" smtClean="0"/>
              <a:t>d</a:t>
            </a:r>
            <a:r>
              <a:rPr lang="en-US" dirty="0"/>
              <a:t>) When High stage compressor </a:t>
            </a:r>
            <a:r>
              <a:rPr lang="en-US" dirty="0" smtClean="0"/>
              <a:t>reached </a:t>
            </a:r>
            <a:r>
              <a:rPr lang="en-US" dirty="0"/>
              <a:t>low temp. -</a:t>
            </a:r>
            <a:r>
              <a:rPr lang="en-US" dirty="0" smtClean="0"/>
              <a:t>15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°</a:t>
            </a:r>
            <a:r>
              <a:rPr lang="en-US" dirty="0" smtClean="0"/>
              <a:t>C </a:t>
            </a:r>
            <a:r>
              <a:rPr lang="en-US" dirty="0"/>
              <a:t>and below in Evaporator (Heat exchanger) </a:t>
            </a:r>
            <a:r>
              <a:rPr lang="en-US" dirty="0" smtClean="0"/>
              <a:t>PLC </a:t>
            </a:r>
            <a:r>
              <a:rPr lang="en-US" dirty="0"/>
              <a:t>give the command to </a:t>
            </a:r>
            <a:r>
              <a:rPr lang="en-US" dirty="0" smtClean="0"/>
              <a:t>the Low Stage Compressor(CO2). </a:t>
            </a:r>
          </a:p>
          <a:p>
            <a:r>
              <a:rPr lang="en-US" dirty="0" smtClean="0"/>
              <a:t>e) When </a:t>
            </a:r>
            <a:r>
              <a:rPr lang="en-US" dirty="0"/>
              <a:t>the low stage compressor is switched ON, </a:t>
            </a:r>
            <a:r>
              <a:rPr lang="en-US" dirty="0" smtClean="0"/>
              <a:t>the Actual chamber inside temp. start to decrease. </a:t>
            </a:r>
          </a:p>
          <a:p>
            <a:r>
              <a:rPr lang="en-US" dirty="0"/>
              <a:t>f</a:t>
            </a:r>
            <a:r>
              <a:rPr lang="en-US" dirty="0" smtClean="0"/>
              <a:t>) </a:t>
            </a:r>
            <a:r>
              <a:rPr lang="en-US" dirty="0"/>
              <a:t>If the High </a:t>
            </a:r>
            <a:r>
              <a:rPr lang="en-US" dirty="0" smtClean="0"/>
              <a:t>stage compressor </a:t>
            </a:r>
            <a:r>
              <a:rPr lang="en-US" dirty="0"/>
              <a:t>temp. goes up -15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°</a:t>
            </a:r>
            <a:r>
              <a:rPr lang="en-US" dirty="0"/>
              <a:t>C and above) </a:t>
            </a:r>
            <a:r>
              <a:rPr lang="en-US" dirty="0" smtClean="0"/>
              <a:t>PLC </a:t>
            </a:r>
            <a:r>
              <a:rPr lang="en-US" dirty="0"/>
              <a:t>switch off the low stage compressor. </a:t>
            </a:r>
            <a:endParaRPr lang="en-US" dirty="0" smtClean="0"/>
          </a:p>
          <a:p>
            <a:r>
              <a:rPr lang="en-US" dirty="0"/>
              <a:t>g</a:t>
            </a:r>
            <a:r>
              <a:rPr lang="en-US" dirty="0" smtClean="0"/>
              <a:t>) </a:t>
            </a:r>
            <a:r>
              <a:rPr lang="en-US" dirty="0"/>
              <a:t>This cycle repeats till the condensation of low stage refrigerant </a:t>
            </a:r>
            <a:r>
              <a:rPr lang="en-US" dirty="0" smtClean="0"/>
              <a:t>stabilizes</a:t>
            </a:r>
            <a:r>
              <a:rPr lang="en-US" dirty="0"/>
              <a:t> </a:t>
            </a:r>
            <a:r>
              <a:rPr lang="en-US" dirty="0" smtClean="0"/>
              <a:t>and chamber temp. is maintained.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641356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672953"/>
          </a:xfrm>
        </p:spPr>
        <p:txBody>
          <a:bodyPr>
            <a:normAutofit fontScale="90000"/>
          </a:bodyPr>
          <a:lstStyle/>
          <a:p>
            <a:pPr algn="ctr"/>
            <a:r>
              <a:rPr lang="en-IN" dirty="0"/>
              <a:t>Ultra Low Deep Freezer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490133"/>
            <a:ext cx="10058400" cy="4378961"/>
          </a:xfrm>
        </p:spPr>
        <p:txBody>
          <a:bodyPr>
            <a:normAutofit fontScale="85000" lnSpcReduction="20000"/>
          </a:bodyPr>
          <a:lstStyle/>
          <a:p>
            <a:r>
              <a:rPr lang="en-US" altLang="en-US" sz="2800" b="1" u="sng" dirty="0"/>
              <a:t>Basic Troubleshooting.</a:t>
            </a:r>
          </a:p>
          <a:p>
            <a:endParaRPr lang="en-US" altLang="en-US" sz="2800" b="1" u="sng" dirty="0"/>
          </a:p>
          <a:p>
            <a:r>
              <a:rPr lang="en-US" altLang="en-US" sz="2800" b="1" dirty="0"/>
              <a:t>Temperature overshooting</a:t>
            </a:r>
            <a:endParaRPr lang="en-US" altLang="en-US" sz="2800" dirty="0"/>
          </a:p>
          <a:p>
            <a:pPr lvl="1"/>
            <a:r>
              <a:rPr lang="en-US" altLang="en-US" sz="2400" dirty="0"/>
              <a:t>For temperature overshooting check following Point.</a:t>
            </a:r>
          </a:p>
          <a:p>
            <a:pPr marL="201168" lvl="1" indent="0">
              <a:buNone/>
            </a:pPr>
            <a:r>
              <a:rPr lang="en-US" altLang="en-US" sz="2400" dirty="0"/>
              <a:t>1</a:t>
            </a:r>
            <a:r>
              <a:rPr lang="en-US" altLang="en-US" sz="2400" dirty="0" smtClean="0"/>
              <a:t>) </a:t>
            </a:r>
            <a:r>
              <a:rPr lang="en-US" altLang="en-US" sz="2400" dirty="0"/>
              <a:t>sensor are not blocked by loaded samples.</a:t>
            </a:r>
          </a:p>
          <a:p>
            <a:pPr marL="201168" lvl="1" indent="0">
              <a:buNone/>
            </a:pPr>
            <a:r>
              <a:rPr lang="en-US" altLang="en-US" sz="2400" dirty="0"/>
              <a:t>2) Cooling system ON.</a:t>
            </a:r>
          </a:p>
          <a:p>
            <a:pPr marL="201168" lvl="1" indent="0">
              <a:buNone/>
            </a:pPr>
            <a:r>
              <a:rPr lang="en-US" altLang="en-US" sz="2400" dirty="0"/>
              <a:t>3) Check </a:t>
            </a:r>
            <a:r>
              <a:rPr lang="en-US" altLang="en-US" sz="2400" dirty="0" err="1"/>
              <a:t>Condensor</a:t>
            </a:r>
            <a:r>
              <a:rPr lang="en-US" altLang="en-US" sz="2400" dirty="0"/>
              <a:t> is not block by Dust. Clean the </a:t>
            </a:r>
            <a:r>
              <a:rPr lang="en-US" altLang="en-US" sz="2400" dirty="0" smtClean="0"/>
              <a:t>condenser and </a:t>
            </a:r>
            <a:r>
              <a:rPr lang="en-US" altLang="en-US" sz="2400" dirty="0" err="1" smtClean="0"/>
              <a:t>Condensor</a:t>
            </a:r>
            <a:r>
              <a:rPr lang="en-US" altLang="en-US" sz="2400" dirty="0" smtClean="0"/>
              <a:t> Filter net </a:t>
            </a:r>
            <a:r>
              <a:rPr lang="en-US" altLang="en-US" sz="2400" dirty="0"/>
              <a:t>by air blower or Water. </a:t>
            </a:r>
          </a:p>
          <a:p>
            <a:pPr marL="201168" lvl="1" indent="0">
              <a:buNone/>
            </a:pPr>
            <a:r>
              <a:rPr lang="en-US" altLang="en-US" sz="2400" dirty="0"/>
              <a:t>4) Check </a:t>
            </a:r>
            <a:r>
              <a:rPr lang="en-US" altLang="en-US" sz="2400" dirty="0" err="1"/>
              <a:t>Condensor</a:t>
            </a:r>
            <a:r>
              <a:rPr lang="en-US" altLang="en-US" sz="2400" dirty="0"/>
              <a:t> motor working condition.</a:t>
            </a:r>
          </a:p>
          <a:p>
            <a:pPr marL="201168" lvl="1" indent="0">
              <a:buNone/>
            </a:pPr>
            <a:r>
              <a:rPr lang="en-US" altLang="en-US" sz="2400" dirty="0"/>
              <a:t>5) Check the </a:t>
            </a:r>
            <a:r>
              <a:rPr lang="en-US" altLang="en-US" sz="2400" dirty="0" smtClean="0"/>
              <a:t>High stage and low stage Compressor </a:t>
            </a:r>
            <a:r>
              <a:rPr lang="en-US" altLang="en-US" sz="2400" dirty="0"/>
              <a:t>is working. Check compressor accessories.</a:t>
            </a:r>
          </a:p>
          <a:p>
            <a:pPr marL="201168" lvl="1" indent="0">
              <a:buNone/>
            </a:pPr>
            <a:r>
              <a:rPr lang="en-US" altLang="en-US" sz="2400" dirty="0"/>
              <a:t>6) Check Gas </a:t>
            </a:r>
            <a:r>
              <a:rPr lang="en-US" altLang="en-US" sz="2400" dirty="0" smtClean="0"/>
              <a:t>Pressure of both compressor </a:t>
            </a:r>
            <a:r>
              <a:rPr lang="en-US" altLang="en-US" sz="2400" dirty="0"/>
              <a:t>By Using Proper Charging line and Proper pressure gauge.</a:t>
            </a:r>
          </a:p>
          <a:p>
            <a:pPr marL="201168" lvl="1" indent="0">
              <a:buNone/>
            </a:pPr>
            <a:r>
              <a:rPr lang="en-US" altLang="en-US" sz="2400" dirty="0"/>
              <a:t>7) If Gas is not in system then First Check Leakage and Rectify and do the gas charging as per requirement.</a:t>
            </a:r>
          </a:p>
          <a:p>
            <a:pPr marL="201168" lvl="1" indent="0">
              <a:buNone/>
            </a:pPr>
            <a:endParaRPr lang="en-US" altLang="en-US" sz="2400" dirty="0"/>
          </a:p>
          <a:p>
            <a:pPr marL="201168" lvl="1" indent="0">
              <a:buNone/>
            </a:pPr>
            <a:endParaRPr lang="en-US" altLang="en-US" sz="2400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62783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639086"/>
          </a:xfrm>
        </p:spPr>
        <p:txBody>
          <a:bodyPr>
            <a:normAutofit fontScale="90000"/>
          </a:bodyPr>
          <a:lstStyle/>
          <a:p>
            <a:pPr algn="ctr"/>
            <a:r>
              <a:rPr lang="en-IN" dirty="0"/>
              <a:t>Ultra Low Deep Freezer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b="1" u="sng" dirty="0"/>
              <a:t>TEMPERATURE</a:t>
            </a:r>
            <a:endParaRPr lang="en-US" altLang="en-US" sz="2800" b="1" dirty="0"/>
          </a:p>
          <a:p>
            <a:r>
              <a:rPr lang="en-US" altLang="en-US" sz="2800" b="1" dirty="0"/>
              <a:t>Temperature undershooting</a:t>
            </a:r>
            <a:endParaRPr lang="en-US" altLang="en-US" sz="2800" dirty="0"/>
          </a:p>
          <a:p>
            <a:pPr lvl="1"/>
            <a:r>
              <a:rPr lang="en-US" altLang="en-US" sz="2400" dirty="0"/>
              <a:t>For temperature undershooting check following point.</a:t>
            </a:r>
          </a:p>
          <a:p>
            <a:pPr marL="201168" lvl="1" indent="0">
              <a:buNone/>
            </a:pPr>
            <a:r>
              <a:rPr lang="en-US" altLang="en-US" sz="2400" dirty="0"/>
              <a:t>1</a:t>
            </a:r>
            <a:r>
              <a:rPr lang="en-US" altLang="en-US" sz="2400" dirty="0" smtClean="0"/>
              <a:t>) </a:t>
            </a:r>
            <a:r>
              <a:rPr lang="en-US" altLang="en-US" sz="2400" dirty="0"/>
              <a:t>sensor are not blocked by loaded samples.</a:t>
            </a:r>
          </a:p>
          <a:p>
            <a:pPr marL="201168" lvl="1" indent="0">
              <a:buNone/>
            </a:pPr>
            <a:r>
              <a:rPr lang="en-US" altLang="en-US" sz="2400" dirty="0"/>
              <a:t>2) </a:t>
            </a:r>
            <a:r>
              <a:rPr lang="en-US" altLang="en-US" sz="2400" dirty="0" smtClean="0"/>
              <a:t>Check </a:t>
            </a:r>
            <a:r>
              <a:rPr lang="en-US" altLang="en-US" sz="2400" dirty="0"/>
              <a:t>Compressor safety contactor is stuck.</a:t>
            </a:r>
          </a:p>
          <a:p>
            <a:pPr marL="201168" lvl="1" indent="0">
              <a:buNone/>
            </a:pPr>
            <a:r>
              <a:rPr lang="en-US" altLang="en-US" sz="2400" dirty="0" smtClean="0"/>
              <a:t>3) </a:t>
            </a:r>
            <a:r>
              <a:rPr lang="en-US" altLang="en-US" sz="2400" dirty="0"/>
              <a:t>Check Compressor Hysteresis In PID parameters.</a:t>
            </a:r>
          </a:p>
          <a:p>
            <a:pPr marL="201168" lvl="1" indent="0">
              <a:buNone/>
            </a:pPr>
            <a:endParaRPr lang="en-US" altLang="en-US" sz="2400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2815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661664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dirty="0"/>
              <a:t>Walk-In Cooling Chamber</a:t>
            </a:r>
            <a:endParaRPr lang="en-GB" dirty="0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3896" y="1828624"/>
            <a:ext cx="3093779" cy="4130675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4673600" y="1443841"/>
            <a:ext cx="6999111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en" b="1" dirty="0" smtClean="0"/>
          </a:p>
          <a:p>
            <a:pPr lvl="0"/>
            <a:r>
              <a:rPr lang="en" b="1" dirty="0" smtClean="0"/>
              <a:t>Techinical Specification:-</a:t>
            </a:r>
          </a:p>
          <a:p>
            <a:pPr marL="285750" lvl="0" indent="-285750">
              <a:buFont typeface="Wingdings" pitchFamily="2" charset="2"/>
              <a:buChar char="§"/>
            </a:pPr>
            <a:r>
              <a:rPr lang="en" dirty="0" smtClean="0"/>
              <a:t>Temperatuer Range : 2˚-8˚C</a:t>
            </a:r>
          </a:p>
          <a:p>
            <a:pPr marL="285750" lvl="0" indent="-285750">
              <a:buFont typeface="Wingdings" pitchFamily="2" charset="2"/>
              <a:buChar char="§"/>
            </a:pPr>
            <a:r>
              <a:rPr lang="en" dirty="0" smtClean="0"/>
              <a:t>Temperature Accuracy: ±0.5˚C</a:t>
            </a:r>
          </a:p>
          <a:p>
            <a:pPr marL="285750" lvl="0" indent="-285750">
              <a:buFont typeface="Wingdings" pitchFamily="2" charset="2"/>
              <a:buChar char="§"/>
            </a:pPr>
            <a:r>
              <a:rPr lang="en" dirty="0" smtClean="0"/>
              <a:t>Temperature Unifomity: ±1˚C</a:t>
            </a:r>
          </a:p>
          <a:p>
            <a:pPr marL="285750" lvl="0" indent="-285750">
              <a:buFont typeface="Wingdings" pitchFamily="2" charset="2"/>
              <a:buChar char="§"/>
            </a:pPr>
            <a:r>
              <a:rPr lang="en" dirty="0" smtClean="0"/>
              <a:t>Power Supply : 230/415 Volts, 50Hz main Supply.  Also awailible with 60 Hz cycle.</a:t>
            </a:r>
          </a:p>
          <a:p>
            <a:pPr lvl="0">
              <a:buNone/>
            </a:pPr>
            <a:endParaRPr lang="en" dirty="0" smtClean="0"/>
          </a:p>
          <a:p>
            <a:pPr>
              <a:buNone/>
            </a:pPr>
            <a:r>
              <a:rPr lang="en" b="1" dirty="0" smtClean="0"/>
              <a:t>Optional Accessories:- </a:t>
            </a:r>
          </a:p>
          <a:p>
            <a:pPr marL="285750" lvl="0" indent="-285750">
              <a:buFont typeface="Wingdings" pitchFamily="2" charset="2"/>
              <a:buChar char="§"/>
            </a:pPr>
            <a:r>
              <a:rPr lang="en" dirty="0" smtClean="0"/>
              <a:t>ICDAS- A Common Software .</a:t>
            </a:r>
          </a:p>
          <a:p>
            <a:pPr marL="285750" lvl="0" indent="-285750">
              <a:buFont typeface="Wingdings" pitchFamily="2" charset="2"/>
              <a:buChar char="§"/>
            </a:pPr>
            <a:r>
              <a:rPr lang="en" dirty="0" smtClean="0"/>
              <a:t>8pt. Temperature Scanner</a:t>
            </a:r>
          </a:p>
          <a:p>
            <a:pPr marL="285750" lvl="0" indent="-285750">
              <a:buFont typeface="Wingdings" pitchFamily="2" charset="2"/>
              <a:buChar char="§"/>
            </a:pPr>
            <a:r>
              <a:rPr lang="en" dirty="0" smtClean="0"/>
              <a:t>Stand by Cooling System with  Auto Switch Over.</a:t>
            </a:r>
          </a:p>
          <a:p>
            <a:pPr marL="285750" lvl="0" indent="-285750">
              <a:buFont typeface="Wingdings" pitchFamily="2" charset="2"/>
              <a:buChar char="§"/>
            </a:pPr>
            <a:r>
              <a:rPr lang="en" dirty="0" smtClean="0"/>
              <a:t>Door Access / Mobile alaret System</a:t>
            </a:r>
          </a:p>
          <a:p>
            <a:pPr marL="285750" lvl="0" indent="-285750">
              <a:buFont typeface="Wingdings" pitchFamily="2" charset="2"/>
              <a:buChar char="§"/>
            </a:pPr>
            <a:r>
              <a:rPr lang="en" dirty="0" smtClean="0"/>
              <a:t>Remote alarm system.</a:t>
            </a:r>
          </a:p>
          <a:p>
            <a:pPr lvl="0">
              <a:buNone/>
            </a:pP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3752996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639086"/>
          </a:xfrm>
        </p:spPr>
        <p:txBody>
          <a:bodyPr>
            <a:normAutofit fontScale="90000"/>
          </a:bodyPr>
          <a:lstStyle/>
          <a:p>
            <a:pPr algn="ctr"/>
            <a:r>
              <a:rPr lang="en-IN" dirty="0"/>
              <a:t>Ultra Low Deep Freezer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6046425"/>
              </p:ext>
            </p:extLst>
          </p:nvPr>
        </p:nvGraphicFramePr>
        <p:xfrm>
          <a:off x="1219200" y="1761065"/>
          <a:ext cx="9936480" cy="4572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68240">
                  <a:extLst>
                    <a:ext uri="{9D8B030D-6E8A-4147-A177-3AD203B41FA5}">
                      <a16:colId xmlns:a16="http://schemas.microsoft.com/office/drawing/2014/main" val="2194517838"/>
                    </a:ext>
                  </a:extLst>
                </a:gridCol>
                <a:gridCol w="4968240">
                  <a:extLst>
                    <a:ext uri="{9D8B030D-6E8A-4147-A177-3AD203B41FA5}">
                      <a16:colId xmlns:a16="http://schemas.microsoft.com/office/drawing/2014/main" val="696797662"/>
                    </a:ext>
                  </a:extLst>
                </a:gridCol>
              </a:tblGrid>
              <a:tr h="571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INPUTS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Actual meaning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12526926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I0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01847807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I1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23152530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I2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COM 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24210631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I3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COM 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19014397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I4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MAINS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89529064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I5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Door proximity sensor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16175636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I6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815600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393429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639086"/>
          </a:xfrm>
        </p:spPr>
        <p:txBody>
          <a:bodyPr>
            <a:normAutofit fontScale="90000"/>
          </a:bodyPr>
          <a:lstStyle/>
          <a:p>
            <a:pPr algn="ctr"/>
            <a:r>
              <a:rPr lang="en-IN" dirty="0"/>
              <a:t>Ultra Low Deep Freezer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0308196"/>
              </p:ext>
            </p:extLst>
          </p:nvPr>
        </p:nvGraphicFramePr>
        <p:xfrm>
          <a:off x="1219200" y="1761067"/>
          <a:ext cx="9936480" cy="45607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68240">
                  <a:extLst>
                    <a:ext uri="{9D8B030D-6E8A-4147-A177-3AD203B41FA5}">
                      <a16:colId xmlns:a16="http://schemas.microsoft.com/office/drawing/2014/main" val="4168581172"/>
                    </a:ext>
                  </a:extLst>
                </a:gridCol>
                <a:gridCol w="4968240">
                  <a:extLst>
                    <a:ext uri="{9D8B030D-6E8A-4147-A177-3AD203B41FA5}">
                      <a16:colId xmlns:a16="http://schemas.microsoft.com/office/drawing/2014/main" val="821213603"/>
                    </a:ext>
                  </a:extLst>
                </a:gridCol>
              </a:tblGrid>
              <a:tr h="4146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Outputs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Actual meaning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26496409"/>
                  </a:ext>
                </a:extLst>
              </a:tr>
              <a:tr h="4146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O0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Alarm hooter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51460474"/>
                  </a:ext>
                </a:extLst>
              </a:tr>
              <a:tr h="4146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O1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36344716"/>
                  </a:ext>
                </a:extLst>
              </a:tr>
              <a:tr h="4146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O2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Door heater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65457880"/>
                  </a:ext>
                </a:extLst>
              </a:tr>
              <a:tr h="4146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O3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4591487"/>
                  </a:ext>
                </a:extLst>
              </a:tr>
              <a:tr h="4146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O4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26241674"/>
                  </a:ext>
                </a:extLst>
              </a:tr>
              <a:tr h="4146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O5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Remote alarm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03811752"/>
                  </a:ext>
                </a:extLst>
              </a:tr>
              <a:tr h="4146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O6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Magnetic Door lock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55776318"/>
                  </a:ext>
                </a:extLst>
              </a:tr>
              <a:tr h="4146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O7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63174038"/>
                  </a:ext>
                </a:extLst>
              </a:tr>
              <a:tr h="4146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O1.0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CO1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00985152"/>
                  </a:ext>
                </a:extLst>
              </a:tr>
              <a:tr h="4146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O1.1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</a:rPr>
                        <a:t>CO2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804224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741440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616508"/>
          </a:xfrm>
        </p:spPr>
        <p:txBody>
          <a:bodyPr>
            <a:normAutofit fontScale="90000"/>
          </a:bodyPr>
          <a:lstStyle/>
          <a:p>
            <a:pPr algn="ctr"/>
            <a:r>
              <a:rPr lang="en-IN" dirty="0"/>
              <a:t>Thank You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6000" dirty="0" smtClean="0"/>
              <a:t>Thank You</a:t>
            </a:r>
            <a:endParaRPr lang="en-GB" sz="6000" dirty="0"/>
          </a:p>
        </p:txBody>
      </p:sp>
    </p:spTree>
    <p:extLst>
      <p:ext uri="{BB962C8B-B14F-4D97-AF65-F5344CB8AC3E}">
        <p14:creationId xmlns:p14="http://schemas.microsoft.com/office/powerpoint/2010/main" val="1630610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684241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dirty="0"/>
              <a:t>Walk-In Cooling Chamber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422399"/>
            <a:ext cx="10058400" cy="4910667"/>
          </a:xfrm>
        </p:spPr>
        <p:txBody>
          <a:bodyPr>
            <a:normAutofit fontScale="77500" lnSpcReduction="20000"/>
          </a:bodyPr>
          <a:lstStyle/>
          <a:p>
            <a:r>
              <a:rPr lang="en-IN" dirty="0" smtClean="0"/>
              <a:t>Working Procedure.</a:t>
            </a:r>
          </a:p>
          <a:p>
            <a:r>
              <a:rPr lang="en-IN" dirty="0" smtClean="0"/>
              <a:t>1) Check All utility.</a:t>
            </a:r>
          </a:p>
          <a:p>
            <a:r>
              <a:rPr lang="en-IN" dirty="0" smtClean="0"/>
              <a:t>2) Switch ON UPS.</a:t>
            </a:r>
          </a:p>
          <a:p>
            <a:r>
              <a:rPr lang="en-IN" dirty="0" smtClean="0"/>
              <a:t>3) Set Required Set Condition.(5</a:t>
            </a:r>
            <a:r>
              <a:rPr lang="en-IN" dirty="0" smtClean="0">
                <a:latin typeface="Calibri" panose="020F0502020204030204" pitchFamily="34" charset="0"/>
                <a:cs typeface="Calibri" panose="020F0502020204030204" pitchFamily="34" charset="0"/>
              </a:rPr>
              <a:t>°</a:t>
            </a:r>
            <a:r>
              <a:rPr lang="en-IN" dirty="0" smtClean="0"/>
              <a:t>C)</a:t>
            </a:r>
          </a:p>
          <a:p>
            <a:r>
              <a:rPr lang="en-IN" dirty="0" smtClean="0"/>
              <a:t>4) Set Alarm Limit respectively Set Value.</a:t>
            </a:r>
          </a:p>
          <a:p>
            <a:r>
              <a:rPr lang="en-IN" dirty="0" smtClean="0"/>
              <a:t>5) Set Low Thermostat Below 2</a:t>
            </a:r>
            <a:r>
              <a:rPr lang="en-IN" dirty="0" smtClean="0">
                <a:latin typeface="Calibri" panose="020F0502020204030204" pitchFamily="34" charset="0"/>
                <a:cs typeface="Calibri" panose="020F0502020204030204" pitchFamily="34" charset="0"/>
              </a:rPr>
              <a:t>°</a:t>
            </a:r>
            <a:r>
              <a:rPr lang="en-IN" dirty="0" smtClean="0"/>
              <a:t>C.</a:t>
            </a:r>
          </a:p>
          <a:p>
            <a:r>
              <a:rPr lang="en-IN" dirty="0" smtClean="0"/>
              <a:t>6) Switch ON Raw Power Supply.</a:t>
            </a:r>
          </a:p>
          <a:p>
            <a:r>
              <a:rPr lang="en-IN" dirty="0" smtClean="0"/>
              <a:t>7) Compressor no. 1 will start and after few sec. compressor 2 will also start.</a:t>
            </a:r>
          </a:p>
          <a:p>
            <a:r>
              <a:rPr lang="en-IN" dirty="0" smtClean="0"/>
              <a:t>8) Once Temp. come within 2</a:t>
            </a:r>
            <a:r>
              <a:rPr lang="en-IN" dirty="0" smtClean="0">
                <a:latin typeface="Calibri" panose="020F0502020204030204" pitchFamily="34" charset="0"/>
                <a:cs typeface="Calibri" panose="020F0502020204030204" pitchFamily="34" charset="0"/>
              </a:rPr>
              <a:t>°</a:t>
            </a:r>
            <a:r>
              <a:rPr lang="en-IN" dirty="0" smtClean="0"/>
              <a:t>C Standby Compressor will cut OFF automatically.</a:t>
            </a:r>
          </a:p>
          <a:p>
            <a:r>
              <a:rPr lang="en-IN" dirty="0" smtClean="0"/>
              <a:t>9) Regular compressor will pull down the temp. till set value. </a:t>
            </a:r>
          </a:p>
          <a:p>
            <a:r>
              <a:rPr lang="en-IN" dirty="0" smtClean="0"/>
              <a:t>10) Regular compressor will cut off once temp. reach set point or as per Comp. Hysteresis.</a:t>
            </a:r>
          </a:p>
          <a:p>
            <a:r>
              <a:rPr lang="en-IN" dirty="0"/>
              <a:t> </a:t>
            </a:r>
            <a:r>
              <a:rPr lang="en-IN" dirty="0" smtClean="0"/>
              <a:t>    e.g. Set Point is 5</a:t>
            </a:r>
            <a:r>
              <a:rPr lang="en-IN" dirty="0" smtClean="0">
                <a:latin typeface="Calibri" panose="020F0502020204030204" pitchFamily="34" charset="0"/>
                <a:cs typeface="Calibri" panose="020F0502020204030204" pitchFamily="34" charset="0"/>
              </a:rPr>
              <a:t>°</a:t>
            </a:r>
            <a:r>
              <a:rPr lang="en-IN" dirty="0" smtClean="0"/>
              <a:t>C and com. Hysteresis is 0.2 then compressor will cut off when temp. comes down 4.8</a:t>
            </a:r>
            <a:r>
              <a:rPr lang="en-IN" dirty="0" smtClean="0">
                <a:latin typeface="Calibri" panose="020F0502020204030204" pitchFamily="34" charset="0"/>
                <a:cs typeface="Calibri" panose="020F0502020204030204" pitchFamily="34" charset="0"/>
              </a:rPr>
              <a:t>°</a:t>
            </a:r>
            <a:r>
              <a:rPr lang="en-IN" dirty="0" smtClean="0"/>
              <a:t>C </a:t>
            </a:r>
            <a:r>
              <a:rPr lang="en-IN" smtClean="0"/>
              <a:t>and </a:t>
            </a:r>
            <a:r>
              <a:rPr lang="en-IN" smtClean="0"/>
              <a:t>below.</a:t>
            </a:r>
            <a:endParaRPr lang="en-IN" dirty="0" smtClean="0"/>
          </a:p>
          <a:p>
            <a:r>
              <a:rPr lang="en-IN" dirty="0"/>
              <a:t> </a:t>
            </a:r>
            <a:r>
              <a:rPr lang="en-IN" dirty="0" smtClean="0"/>
              <a:t>    Regular compressor will start again when temp. will increase 5</a:t>
            </a:r>
            <a:r>
              <a:rPr lang="en-IN" dirty="0" smtClean="0">
                <a:latin typeface="Calibri" panose="020F0502020204030204" pitchFamily="34" charset="0"/>
                <a:cs typeface="Calibri" panose="020F0502020204030204" pitchFamily="34" charset="0"/>
              </a:rPr>
              <a:t>°</a:t>
            </a:r>
            <a:r>
              <a:rPr lang="en-IN" dirty="0" smtClean="0"/>
              <a:t>C and above.</a:t>
            </a:r>
          </a:p>
          <a:p>
            <a:r>
              <a:rPr lang="en-IN" dirty="0" smtClean="0"/>
              <a:t>  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53372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672953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dirty="0"/>
              <a:t>Walk-In Cooling Chamber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535289"/>
            <a:ext cx="10058400" cy="4333805"/>
          </a:xfrm>
        </p:spPr>
        <p:txBody>
          <a:bodyPr>
            <a:normAutofit fontScale="85000" lnSpcReduction="20000"/>
          </a:bodyPr>
          <a:lstStyle/>
          <a:p>
            <a:r>
              <a:rPr lang="en-IN" dirty="0" smtClean="0"/>
              <a:t>Features. </a:t>
            </a:r>
          </a:p>
          <a:p>
            <a:r>
              <a:rPr lang="en-IN" b="1" dirty="0" smtClean="0"/>
              <a:t>1) Stand By Cooling System.</a:t>
            </a:r>
          </a:p>
          <a:p>
            <a:r>
              <a:rPr lang="en-IN" dirty="0" smtClean="0"/>
              <a:t>To Avoid Break Down and to know the healthiness of compressor, provided stand by cooling system with schedule change over.</a:t>
            </a:r>
          </a:p>
          <a:p>
            <a:r>
              <a:rPr lang="en-IN" dirty="0" smtClean="0"/>
              <a:t>If Compressor no.1 (CO1) is running and PLC also get the feed back but still temp. not decrease more then 90Mins. PLC automatically change over the compressor no. 2 (CO2) with compressor change over alarm (Audio and Visual alarm) and compressor no. 2 will start to pull down the temp.</a:t>
            </a:r>
          </a:p>
          <a:p>
            <a:r>
              <a:rPr lang="en-IN" b="1" dirty="0" smtClean="0"/>
              <a:t>2) Schedule Change over as below.</a:t>
            </a:r>
          </a:p>
          <a:p>
            <a:r>
              <a:rPr lang="en-IN" dirty="0"/>
              <a:t> </a:t>
            </a:r>
            <a:r>
              <a:rPr lang="en-IN" dirty="0" smtClean="0"/>
              <a:t> a) Mains Fail.</a:t>
            </a:r>
          </a:p>
          <a:p>
            <a:r>
              <a:rPr lang="en-IN" dirty="0" smtClean="0"/>
              <a:t>  b) Daily basis.</a:t>
            </a:r>
          </a:p>
          <a:p>
            <a:r>
              <a:rPr lang="en-IN" dirty="0" smtClean="0"/>
              <a:t>  c) Weekly Basis.</a:t>
            </a:r>
          </a:p>
          <a:p>
            <a:r>
              <a:rPr lang="en-IN" dirty="0" smtClean="0"/>
              <a:t>  d) AlterNet Weekly.</a:t>
            </a:r>
          </a:p>
          <a:p>
            <a:r>
              <a:rPr lang="en-IN" dirty="0" smtClean="0"/>
              <a:t>  e) Monthly.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63841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672953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dirty="0"/>
              <a:t>Walk-In Cooling Chamber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b="1" dirty="0" smtClean="0"/>
              <a:t>Door Heater.</a:t>
            </a:r>
          </a:p>
          <a:p>
            <a:r>
              <a:rPr lang="en-IN" dirty="0" smtClean="0"/>
              <a:t>To Avoid water Condensation on Door we provided heater in Door farm.</a:t>
            </a:r>
          </a:p>
          <a:p>
            <a:pPr marL="0" indent="0">
              <a:buNone/>
            </a:pPr>
            <a:r>
              <a:rPr lang="en-IN" dirty="0" smtClean="0"/>
              <a:t>  a) Door heater controlled by PLC.</a:t>
            </a:r>
          </a:p>
          <a:p>
            <a:r>
              <a:rPr lang="en-IN" dirty="0" smtClean="0"/>
              <a:t>b) Door Heater ON/OFF status is available in set Parameter Option.</a:t>
            </a:r>
          </a:p>
          <a:p>
            <a:r>
              <a:rPr lang="en-IN" dirty="0" smtClean="0"/>
              <a:t>c) Use Proper User ID and Password To enter the parameter and change the ON/OFF status or set the Out put as per requirement.</a:t>
            </a:r>
          </a:p>
          <a:p>
            <a:r>
              <a:rPr lang="en-IN" b="1" dirty="0" smtClean="0"/>
              <a:t>Low Pressure/High Pressure switch.</a:t>
            </a:r>
          </a:p>
          <a:p>
            <a:r>
              <a:rPr lang="en-IN" dirty="0" smtClean="0"/>
              <a:t>To Avoid Major Damage In compressor we Provided LP/HP switch In Condensing Unit.</a:t>
            </a:r>
          </a:p>
          <a:p>
            <a:r>
              <a:rPr lang="en-IN" b="1" dirty="0" smtClean="0"/>
              <a:t>Low Pressure.(LP)</a:t>
            </a:r>
          </a:p>
          <a:p>
            <a:r>
              <a:rPr lang="en-IN" dirty="0" smtClean="0"/>
              <a:t>In case Refrigerant gas is leak and there is no gas in system compressor will trip on LP and indication will glow on Condensing Unit.   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60173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582641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dirty="0"/>
              <a:t>Walk-In Cooling Chamber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 smtClean="0"/>
              <a:t>High Pressure</a:t>
            </a:r>
            <a:r>
              <a:rPr lang="en-IN" dirty="0" smtClean="0"/>
              <a:t>.</a:t>
            </a:r>
          </a:p>
          <a:p>
            <a:r>
              <a:rPr lang="en-IN" dirty="0" smtClean="0"/>
              <a:t>When compressor internal head pressure is increase, compressor will trip on HP and indication will glow on condensing unit.  </a:t>
            </a:r>
          </a:p>
          <a:p>
            <a:r>
              <a:rPr lang="en-IN" dirty="0" smtClean="0"/>
              <a:t>Compressor will trip on HP below mention point.</a:t>
            </a:r>
          </a:p>
          <a:p>
            <a:r>
              <a:rPr lang="en-IN" dirty="0" smtClean="0"/>
              <a:t>a) </a:t>
            </a:r>
            <a:r>
              <a:rPr lang="en-IN" dirty="0" err="1" smtClean="0"/>
              <a:t>Condensor</a:t>
            </a:r>
            <a:r>
              <a:rPr lang="en-IN" dirty="0" smtClean="0"/>
              <a:t> is block with dust.</a:t>
            </a:r>
          </a:p>
          <a:p>
            <a:r>
              <a:rPr lang="en-IN" dirty="0"/>
              <a:t> </a:t>
            </a:r>
            <a:r>
              <a:rPr lang="en-IN" dirty="0" smtClean="0"/>
              <a:t>    Clean the </a:t>
            </a:r>
            <a:r>
              <a:rPr lang="en-IN" dirty="0" err="1" smtClean="0"/>
              <a:t>condensor</a:t>
            </a:r>
            <a:r>
              <a:rPr lang="en-IN" dirty="0" smtClean="0"/>
              <a:t> by air blower or water.</a:t>
            </a:r>
          </a:p>
          <a:p>
            <a:r>
              <a:rPr lang="en-IN" dirty="0" smtClean="0"/>
              <a:t>b) </a:t>
            </a:r>
            <a:r>
              <a:rPr lang="en-IN" dirty="0" err="1" smtClean="0"/>
              <a:t>Condensor</a:t>
            </a:r>
            <a:r>
              <a:rPr lang="en-IN" dirty="0" smtClean="0"/>
              <a:t> motor is not working condition.</a:t>
            </a:r>
          </a:p>
          <a:p>
            <a:r>
              <a:rPr lang="en-IN" dirty="0"/>
              <a:t> </a:t>
            </a:r>
            <a:r>
              <a:rPr lang="en-IN" dirty="0" smtClean="0"/>
              <a:t>   If </a:t>
            </a:r>
            <a:r>
              <a:rPr lang="en-IN" dirty="0" err="1" smtClean="0"/>
              <a:t>Condensor</a:t>
            </a:r>
            <a:r>
              <a:rPr lang="en-IN" dirty="0" smtClean="0"/>
              <a:t> motor is not working condition replace the motor.</a:t>
            </a:r>
          </a:p>
        </p:txBody>
      </p:sp>
    </p:spTree>
    <p:extLst>
      <p:ext uri="{BB962C8B-B14F-4D97-AF65-F5344CB8AC3E}">
        <p14:creationId xmlns:p14="http://schemas.microsoft.com/office/powerpoint/2010/main" val="9620413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627797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dirty="0" smtClean="0"/>
              <a:t>Walk-In Cooling </a:t>
            </a:r>
            <a:r>
              <a:rPr lang="en-US" altLang="en-US" dirty="0"/>
              <a:t>Chamber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914400"/>
            <a:ext cx="10058400" cy="5312780"/>
          </a:xfrm>
        </p:spPr>
        <p:txBody>
          <a:bodyPr>
            <a:normAutofit fontScale="92500" lnSpcReduction="10000"/>
          </a:bodyPr>
          <a:lstStyle/>
          <a:p>
            <a:r>
              <a:rPr lang="en-US" altLang="en-US" sz="2800" b="1" u="sng" dirty="0" smtClean="0"/>
              <a:t>Basic Troubleshooting.</a:t>
            </a:r>
          </a:p>
          <a:p>
            <a:endParaRPr lang="en-US" altLang="en-US" sz="2800" b="1" u="sng" dirty="0" smtClean="0"/>
          </a:p>
          <a:p>
            <a:r>
              <a:rPr lang="en-US" altLang="en-US" sz="2800" b="1" dirty="0" smtClean="0"/>
              <a:t>Temperature </a:t>
            </a:r>
            <a:r>
              <a:rPr lang="en-US" altLang="en-US" sz="2800" b="1" dirty="0"/>
              <a:t>overshooting</a:t>
            </a:r>
            <a:endParaRPr lang="en-US" altLang="en-US" sz="2800" dirty="0"/>
          </a:p>
          <a:p>
            <a:pPr lvl="1"/>
            <a:r>
              <a:rPr lang="en-US" altLang="en-US" sz="2400" dirty="0"/>
              <a:t>For temperature overshooting check following </a:t>
            </a:r>
            <a:r>
              <a:rPr lang="en-US" altLang="en-US" sz="2400" dirty="0" smtClean="0"/>
              <a:t>Point.</a:t>
            </a:r>
          </a:p>
          <a:p>
            <a:pPr marL="201168" lvl="1" indent="0">
              <a:buNone/>
            </a:pPr>
            <a:r>
              <a:rPr lang="en-US" altLang="en-US" sz="2400" dirty="0" smtClean="0"/>
              <a:t>1) Air </a:t>
            </a:r>
            <a:r>
              <a:rPr lang="en-US" altLang="en-US" sz="2400" dirty="0"/>
              <a:t>passages and sensor are not blocked by loaded samples</a:t>
            </a:r>
            <a:r>
              <a:rPr lang="en-US" altLang="en-US" sz="2400" dirty="0" smtClean="0"/>
              <a:t>.</a:t>
            </a:r>
          </a:p>
          <a:p>
            <a:pPr marL="201168" lvl="1" indent="0">
              <a:buNone/>
            </a:pPr>
            <a:r>
              <a:rPr lang="en-US" altLang="en-US" sz="2400" dirty="0" smtClean="0"/>
              <a:t>2) Low </a:t>
            </a:r>
            <a:r>
              <a:rPr lang="en-US" altLang="en-US" sz="2400" dirty="0"/>
              <a:t>temperature safety thermostat (LT) setting </a:t>
            </a:r>
            <a:r>
              <a:rPr lang="en-US" altLang="en-US" sz="2400" dirty="0" smtClean="0"/>
              <a:t>Below 2</a:t>
            </a:r>
            <a:r>
              <a:rPr lang="en-US" alt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°</a:t>
            </a:r>
            <a:r>
              <a:rPr lang="en-US" altLang="en-US" sz="2400" dirty="0" smtClean="0"/>
              <a:t>C.</a:t>
            </a:r>
          </a:p>
          <a:p>
            <a:pPr marL="201168" lvl="1" indent="0">
              <a:buNone/>
            </a:pPr>
            <a:r>
              <a:rPr lang="en-US" altLang="en-US" sz="2400" dirty="0"/>
              <a:t>3</a:t>
            </a:r>
            <a:r>
              <a:rPr lang="en-US" altLang="en-US" sz="2400" dirty="0" smtClean="0"/>
              <a:t>) Cooling </a:t>
            </a:r>
            <a:r>
              <a:rPr lang="en-US" altLang="en-US" sz="2400" dirty="0"/>
              <a:t>system ON</a:t>
            </a:r>
            <a:r>
              <a:rPr lang="en-US" altLang="en-US" sz="2400" dirty="0" smtClean="0"/>
              <a:t>.</a:t>
            </a:r>
          </a:p>
          <a:p>
            <a:pPr marL="201168" lvl="1" indent="0">
              <a:buNone/>
            </a:pPr>
            <a:r>
              <a:rPr lang="en-US" altLang="en-US" sz="2400" dirty="0"/>
              <a:t>4</a:t>
            </a:r>
            <a:r>
              <a:rPr lang="en-US" altLang="en-US" sz="2400" dirty="0" smtClean="0"/>
              <a:t>) Check </a:t>
            </a:r>
            <a:r>
              <a:rPr lang="en-US" altLang="en-US" sz="2400" dirty="0" err="1" smtClean="0"/>
              <a:t>Condensor</a:t>
            </a:r>
            <a:r>
              <a:rPr lang="en-US" altLang="en-US" sz="2400" dirty="0" smtClean="0"/>
              <a:t> is not block by Dust. Clean the </a:t>
            </a:r>
            <a:r>
              <a:rPr lang="en-US" altLang="en-US" sz="2400" dirty="0" err="1" smtClean="0"/>
              <a:t>condensor</a:t>
            </a:r>
            <a:r>
              <a:rPr lang="en-US" altLang="en-US" sz="2400" dirty="0" smtClean="0"/>
              <a:t> by air blower or Water. </a:t>
            </a:r>
          </a:p>
          <a:p>
            <a:pPr marL="201168" lvl="1" indent="0">
              <a:buNone/>
            </a:pPr>
            <a:r>
              <a:rPr lang="en-US" altLang="en-US" sz="2400" dirty="0"/>
              <a:t>5</a:t>
            </a:r>
            <a:r>
              <a:rPr lang="en-US" altLang="en-US" sz="2400" dirty="0" smtClean="0"/>
              <a:t>) Check </a:t>
            </a:r>
            <a:r>
              <a:rPr lang="en-US" altLang="en-US" sz="2400" dirty="0" err="1" smtClean="0"/>
              <a:t>Condensor</a:t>
            </a:r>
            <a:r>
              <a:rPr lang="en-US" altLang="en-US" sz="2400" dirty="0" smtClean="0"/>
              <a:t> motor working condition.</a:t>
            </a:r>
          </a:p>
          <a:p>
            <a:pPr marL="201168" lvl="1" indent="0">
              <a:buNone/>
            </a:pPr>
            <a:r>
              <a:rPr lang="en-US" altLang="en-US" sz="2400" dirty="0"/>
              <a:t>6</a:t>
            </a:r>
            <a:r>
              <a:rPr lang="en-US" altLang="en-US" sz="2400" dirty="0" smtClean="0"/>
              <a:t>) Check the Compressor is working. Check compressor accessories.</a:t>
            </a:r>
            <a:endParaRPr lang="en-US" altLang="en-US" sz="2400" dirty="0"/>
          </a:p>
          <a:p>
            <a:pPr marL="201168" lvl="1" indent="0">
              <a:buNone/>
            </a:pPr>
            <a:r>
              <a:rPr lang="en-US" altLang="en-US" sz="2400" dirty="0"/>
              <a:t>7</a:t>
            </a:r>
            <a:r>
              <a:rPr lang="en-US" altLang="en-US" sz="2400" dirty="0" smtClean="0"/>
              <a:t>) Check Gas Pressure By Using Proper Charging line and Proper pressure gauge.</a:t>
            </a:r>
          </a:p>
          <a:p>
            <a:pPr marL="201168" lvl="1" indent="0">
              <a:buNone/>
            </a:pPr>
            <a:r>
              <a:rPr lang="en-US" altLang="en-US" sz="2400" dirty="0"/>
              <a:t>8</a:t>
            </a:r>
            <a:r>
              <a:rPr lang="en-US" altLang="en-US" sz="2400" dirty="0" smtClean="0"/>
              <a:t>) If Gas is not in system then First Check Leakage and Rectify and do the gas charging as per requirement.</a:t>
            </a:r>
          </a:p>
          <a:p>
            <a:pPr marL="201168" lvl="1" indent="0">
              <a:buNone/>
            </a:pPr>
            <a:r>
              <a:rPr lang="en-US" altLang="en-US" sz="2400" dirty="0" smtClean="0"/>
              <a:t>9) Check Door Heater is shorted.</a:t>
            </a:r>
          </a:p>
          <a:p>
            <a:pPr marL="201168" lvl="1" indent="0">
              <a:buNone/>
            </a:pPr>
            <a:endParaRPr lang="en-US" altLang="en-US" sz="24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799699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730</TotalTime>
  <Words>3320</Words>
  <Application>Microsoft Office PowerPoint</Application>
  <PresentationFormat>Widescreen</PresentationFormat>
  <Paragraphs>499</Paragraphs>
  <Slides>42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8" baseType="lpstr">
      <vt:lpstr>Calibri</vt:lpstr>
      <vt:lpstr>Calibri Light</vt:lpstr>
      <vt:lpstr>Monotype Corsiva</vt:lpstr>
      <vt:lpstr>Times New Roman</vt:lpstr>
      <vt:lpstr>Wingdings</vt:lpstr>
      <vt:lpstr>Retrospect</vt:lpstr>
      <vt:lpstr>The name you can trust                                                                                      </vt:lpstr>
      <vt:lpstr>Product Introduction and Components</vt:lpstr>
      <vt:lpstr>Components</vt:lpstr>
      <vt:lpstr>Walk-In Cooling Chamber</vt:lpstr>
      <vt:lpstr>Walk-In Cooling Chamber</vt:lpstr>
      <vt:lpstr>Walk-In Cooling Chamber</vt:lpstr>
      <vt:lpstr>Walk-In Cooling Chamber</vt:lpstr>
      <vt:lpstr>Walk-In Cooling Chamber</vt:lpstr>
      <vt:lpstr>Walk-In Cooling Chamber</vt:lpstr>
      <vt:lpstr>Walk-In Cooling Chamber</vt:lpstr>
      <vt:lpstr>Walk-In Cooling Chamber</vt:lpstr>
      <vt:lpstr>Walk-In Cooling Chamber</vt:lpstr>
      <vt:lpstr>Walk-In Cooling Chamber</vt:lpstr>
      <vt:lpstr>Thank You</vt:lpstr>
      <vt:lpstr>Deep Freezer</vt:lpstr>
      <vt:lpstr>Deep Freezer</vt:lpstr>
      <vt:lpstr>Deep Freezer</vt:lpstr>
      <vt:lpstr>Deep Freezer</vt:lpstr>
      <vt:lpstr>Deep Freezer</vt:lpstr>
      <vt:lpstr>Deep Freezer</vt:lpstr>
      <vt:lpstr>Deep Freezer</vt:lpstr>
      <vt:lpstr>Thank You</vt:lpstr>
      <vt:lpstr>Walk-In Deep Freezer</vt:lpstr>
      <vt:lpstr>Walk-In Deep Freezer</vt:lpstr>
      <vt:lpstr>Walk-In Deep Freezer</vt:lpstr>
      <vt:lpstr>Walk-In Deep Freezer</vt:lpstr>
      <vt:lpstr>Walk-In Deep Freezer</vt:lpstr>
      <vt:lpstr>Walk-In Deep Freezer</vt:lpstr>
      <vt:lpstr>Walk-In Deep Freezer</vt:lpstr>
      <vt:lpstr>Walk-In Deep Freezer</vt:lpstr>
      <vt:lpstr>Walk-In Deep Freezer</vt:lpstr>
      <vt:lpstr>Thank You</vt:lpstr>
      <vt:lpstr>Ultra Low Deep Freezer</vt:lpstr>
      <vt:lpstr>Ultra Low Deep Freezer</vt:lpstr>
      <vt:lpstr>Ultra Low Deep Freezer</vt:lpstr>
      <vt:lpstr>Ultra Low Deep Freezer</vt:lpstr>
      <vt:lpstr>Ultra Low Deep Freezer</vt:lpstr>
      <vt:lpstr>Ultra Low Deep Freezer</vt:lpstr>
      <vt:lpstr>Ultra Low Deep Freezer</vt:lpstr>
      <vt:lpstr>Ultra Low Deep Freezer</vt:lpstr>
      <vt:lpstr>Ultra Low Deep Freezer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name you can trust</dc:title>
  <dc:creator>Anil Dalvi</dc:creator>
  <cp:lastModifiedBy>Anil Dalvi</cp:lastModifiedBy>
  <cp:revision>108</cp:revision>
  <dcterms:created xsi:type="dcterms:W3CDTF">2020-05-04T04:57:50Z</dcterms:created>
  <dcterms:modified xsi:type="dcterms:W3CDTF">2020-05-11T04:47:57Z</dcterms:modified>
</cp:coreProperties>
</file>