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0"/>
  </p:notesMasterIdLst>
  <p:sldIdLst>
    <p:sldId id="267" r:id="rId2"/>
    <p:sldId id="268" r:id="rId3"/>
    <p:sldId id="257" r:id="rId4"/>
    <p:sldId id="266" r:id="rId5"/>
    <p:sldId id="258" r:id="rId6"/>
    <p:sldId id="259" r:id="rId7"/>
    <p:sldId id="260" r:id="rId8"/>
    <p:sldId id="262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937E064-0C4E-4521-9E3A-280A7F5D0FB3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9D33B2B-1BE0-47FF-AE04-3679D125D421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48609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2867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>
              <a:defRPr/>
            </a:pPr>
            <a:fld id="{24B597A6-3D20-4B75-9C50-84EA96516F0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6/26/2019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microsoft.com/office/2007/relationships/hdphoto" Target="../media/hdphoto1.wdp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:\Users\Dharmeshkumar.Saugi.NEWTRONIC0\Desktop\NLEPL JPG.jpg"/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BEBA8EAE-BF5A-486C-A8C5-ECC9F3942E4B}">
                <a14:imgProps xmlns:a14="http://schemas.microsoft.com/office/drawing/2010/main">
                  <a14:imgLayer r:embed="rId14">
                    <a14:imgEffect>
                      <a14:colorTemperature colorTemp="11200"/>
                    </a14:imgEffect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0225" y="2"/>
            <a:ext cx="2195776" cy="6051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8" name="Straight Connector 7"/>
          <p:cNvCxnSpPr/>
          <p:nvPr userDrawn="1"/>
        </p:nvCxnSpPr>
        <p:spPr>
          <a:xfrm>
            <a:off x="0" y="609600"/>
            <a:ext cx="9144000" cy="0"/>
          </a:xfrm>
          <a:prstGeom prst="line">
            <a:avLst/>
          </a:prstGeom>
          <a:ln w="101600" cmpd="tri">
            <a:solidFill>
              <a:srgbClr val="1AE21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/>
          <p:cNvSpPr/>
          <p:nvPr userDrawn="1"/>
        </p:nvSpPr>
        <p:spPr>
          <a:xfrm>
            <a:off x="0" y="6418409"/>
            <a:ext cx="6405826" cy="412132"/>
          </a:xfrm>
          <a:prstGeom prst="rect">
            <a:avLst/>
          </a:prstGeom>
        </p:spPr>
        <p:txBody>
          <a:bodyPr wrap="square" lIns="103345" tIns="51673" rIns="103345" bIns="51673">
            <a:spAutoFit/>
          </a:bodyPr>
          <a:lstStyle/>
          <a:p>
            <a:r>
              <a:rPr lang="en-US" b="0" dirty="0" err="1" smtClean="0"/>
              <a:t>Newtronic</a:t>
            </a:r>
            <a:r>
              <a:rPr lang="en-US" b="0" dirty="0" smtClean="0"/>
              <a:t> </a:t>
            </a:r>
            <a:r>
              <a:rPr lang="en-US" b="0" dirty="0" err="1" smtClean="0"/>
              <a:t>Lifecare</a:t>
            </a:r>
            <a:r>
              <a:rPr lang="en-US" b="0" dirty="0" smtClean="0"/>
              <a:t> Equipment </a:t>
            </a:r>
            <a:r>
              <a:rPr lang="en-US" b="0" dirty="0" err="1" smtClean="0"/>
              <a:t>Pvt</a:t>
            </a:r>
            <a:r>
              <a:rPr lang="en-US" b="0" dirty="0" smtClean="0"/>
              <a:t>, </a:t>
            </a:r>
            <a:r>
              <a:rPr lang="en-US" b="0" dirty="0" err="1" smtClean="0"/>
              <a:t>Umargam</a:t>
            </a:r>
            <a:r>
              <a:rPr lang="en-US" b="0" dirty="0" smtClean="0"/>
              <a:t>, Gujarat.</a:t>
            </a:r>
            <a:endParaRPr lang="en-US" b="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mailto:&#8211;FILKOENG@VSNL.NET" TargetMode="Externa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209800" y="-76199"/>
            <a:ext cx="6781800" cy="762000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 b="1" u="sng"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 smtClean="0"/>
              <a:t>New Compressor Conditions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228600" y="1371600"/>
            <a:ext cx="7696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Should be end closed condition all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ports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Damage &amp; pinch free all pipes</a:t>
            </a:r>
          </a:p>
          <a:p>
            <a:pPr marL="514350" indent="-514350">
              <a:buFontTx/>
              <a:buAutoNum type="arabicPeriod"/>
            </a:pP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Keep the Compressor always in the vertical direction.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don't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keep horizontal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directions.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6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42470" y="3200399"/>
            <a:ext cx="3219929" cy="26754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1384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057400" y="-76200"/>
            <a:ext cx="7162800" cy="1200329"/>
          </a:xfrm>
          <a:prstGeom prst="rect">
            <a:avLst/>
          </a:prstGeom>
        </p:spPr>
        <p:txBody>
          <a:bodyPr>
            <a:normAutofit/>
          </a:bodyPr>
          <a:lstStyle>
            <a:defPPr>
              <a:defRPr lang="en-US"/>
            </a:defPPr>
            <a:lvl1pPr algn="ctr">
              <a:spcBef>
                <a:spcPct val="0"/>
              </a:spcBef>
              <a:buNone/>
              <a:defRPr sz="3600" b="1" u="sng"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/>
              <a:t>Compressor </a:t>
            </a:r>
            <a:r>
              <a:rPr lang="en-US" dirty="0" smtClean="0"/>
              <a:t>Replacement </a:t>
            </a:r>
            <a:r>
              <a:rPr lang="en-US" dirty="0"/>
              <a:t>Process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8600" y="914400"/>
            <a:ext cx="8534400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Safely remove / Discharge the gas R134a  Or R404a from compressor.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De brazed all Compressor joints ( Discharge, Suction &amp; Charging Line).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Disassembly compressor mounting bolts from unit frame.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Replaced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the Filter dryer as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per specification.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Assembled New compressor,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Flushed separate condenser &amp; evaporator help of  Nitrogen (N2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Flushing at 200-250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psi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).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Brazing on discharge , Suction &amp; charging line with compressor.</a:t>
            </a:r>
          </a:p>
          <a:p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Note:- All Brazing joint should be lumps free &amp; leak free.</a:t>
            </a:r>
          </a:p>
          <a:p>
            <a:pPr marL="514350" indent="-514350">
              <a:buFontTx/>
              <a:buAutoNum type="arabicPeriod"/>
            </a:pP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90722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62200" y="-152400"/>
            <a:ext cx="5181600" cy="715962"/>
          </a:xfrm>
        </p:spPr>
        <p:txBody>
          <a:bodyPr>
            <a:normAutofit/>
          </a:bodyPr>
          <a:lstStyle/>
          <a:p>
            <a:r>
              <a:rPr lang="en-US" sz="3600" b="1" u="sng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Gas Charging method</a:t>
            </a:r>
            <a:endParaRPr lang="en-US" sz="3600" b="1" u="sng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838200" y="1371600"/>
            <a:ext cx="76962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Safe removal of R134a  &amp; R404a using Recovery unit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Cleaning and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flushing at 200-250 psi.</a:t>
            </a:r>
            <a:endParaRPr lang="en-US" sz="2400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Evacuation &amp; Vacuum holding </a:t>
            </a:r>
            <a:r>
              <a:rPr lang="en-US" sz="2400" dirty="0">
                <a:latin typeface="Times New Roman" pitchFamily="18" charset="0"/>
                <a:cs typeface="Times New Roman" pitchFamily="18" charset="0"/>
              </a:rPr>
              <a:t>up-to Vacuum level on -500 to 650 mm </a:t>
            </a: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hg for 150 to 180 minutes. </a:t>
            </a:r>
            <a:endParaRPr lang="en-US" sz="2400" dirty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Charging Refrigerant – 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by weight only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Leak Detection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Sealing process tube </a:t>
            </a:r>
          </a:p>
          <a:p>
            <a:pPr marL="514350" indent="-514350">
              <a:buFontTx/>
              <a:buAutoNum type="arabicPeriod"/>
            </a:pPr>
            <a:r>
              <a:rPr lang="en-US" sz="2400" dirty="0" smtClean="0">
                <a:latin typeface="Times New Roman" pitchFamily="18" charset="0"/>
                <a:cs typeface="Times New Roman" pitchFamily="18" charset="0"/>
              </a:rPr>
              <a:t>Checking for proper Operation</a:t>
            </a:r>
          </a:p>
          <a:p>
            <a:endParaRPr lang="en-US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Minus 9"/>
          <p:cNvSpPr/>
          <p:nvPr/>
        </p:nvSpPr>
        <p:spPr bwMode="auto">
          <a:xfrm>
            <a:off x="1295400" y="4737100"/>
            <a:ext cx="11430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pic>
        <p:nvPicPr>
          <p:cNvPr id="24579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4838" y="1725613"/>
            <a:ext cx="1711325" cy="2525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580" name="TextBox 1"/>
          <p:cNvSpPr txBox="1">
            <a:spLocks noChangeArrowheads="1"/>
          </p:cNvSpPr>
          <p:nvPr/>
        </p:nvSpPr>
        <p:spPr bwMode="auto">
          <a:xfrm>
            <a:off x="3156744" y="-76200"/>
            <a:ext cx="3548856" cy="646331"/>
          </a:xfrm>
          <a:prstGeom prst="rect">
            <a:avLst/>
          </a:prstGeom>
        </p:spPr>
        <p:txBody>
          <a:bodyPr>
            <a:normAutofit/>
          </a:bodyPr>
          <a:lstStyle>
            <a:lvl1pPr algn="ctr">
              <a:spcBef>
                <a:spcPct val="0"/>
              </a:spcBef>
              <a:buNone/>
              <a:defRPr sz="3600" b="1" u="sng">
                <a:latin typeface="Times New Roman" pitchFamily="18" charset="0"/>
                <a:ea typeface="+mj-ea"/>
                <a:cs typeface="Times New Roman" pitchFamily="18" charset="0"/>
              </a:defRPr>
            </a:lvl1pPr>
          </a:lstStyle>
          <a:p>
            <a:r>
              <a:rPr lang="en-US" dirty="0"/>
              <a:t>Charging </a:t>
            </a:r>
            <a:r>
              <a:rPr lang="en-US" dirty="0" smtClean="0"/>
              <a:t>Setups</a:t>
            </a:r>
            <a:endParaRPr lang="en-US" dirty="0"/>
          </a:p>
        </p:txBody>
      </p:sp>
      <p:sp>
        <p:nvSpPr>
          <p:cNvPr id="24581" name="Rounded Rectangle 2"/>
          <p:cNvSpPr>
            <a:spLocks noChangeArrowheads="1"/>
          </p:cNvSpPr>
          <p:nvPr/>
        </p:nvSpPr>
        <p:spPr bwMode="auto">
          <a:xfrm>
            <a:off x="5989493" y="698500"/>
            <a:ext cx="3133725" cy="533400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pPr algn="ctr"/>
            <a:r>
              <a:rPr lang="en-US" b="1" u="sng" dirty="0">
                <a:latin typeface="Calibri" pitchFamily="34" charset="0"/>
              </a:rPr>
              <a:t>Preparation of Prototype</a:t>
            </a:r>
          </a:p>
        </p:txBody>
      </p:sp>
      <p:sp>
        <p:nvSpPr>
          <p:cNvPr id="24582" name="Flowchart: Alternate Process 4"/>
          <p:cNvSpPr>
            <a:spLocks noChangeArrowheads="1"/>
          </p:cNvSpPr>
          <p:nvPr/>
        </p:nvSpPr>
        <p:spPr bwMode="auto">
          <a:xfrm>
            <a:off x="1093788" y="1812925"/>
            <a:ext cx="685800" cy="1676400"/>
          </a:xfrm>
          <a:prstGeom prst="flowChartAlternateProcess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12" name="Minus 11"/>
          <p:cNvSpPr/>
          <p:nvPr/>
        </p:nvSpPr>
        <p:spPr bwMode="auto">
          <a:xfrm rot="16200000">
            <a:off x="1071563" y="4546600"/>
            <a:ext cx="6858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4587" name="Flowchart: Summing Junction 12"/>
          <p:cNvSpPr>
            <a:spLocks noChangeArrowheads="1"/>
          </p:cNvSpPr>
          <p:nvPr/>
        </p:nvSpPr>
        <p:spPr bwMode="auto">
          <a:xfrm>
            <a:off x="1246188" y="4203700"/>
            <a:ext cx="384175" cy="381000"/>
          </a:xfrm>
          <a:prstGeom prst="flowChartSummingJunc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588" name="Rectangle 13"/>
          <p:cNvSpPr>
            <a:spLocks noChangeArrowheads="1"/>
          </p:cNvSpPr>
          <p:nvPr/>
        </p:nvSpPr>
        <p:spPr bwMode="auto">
          <a:xfrm rot="5400000">
            <a:off x="1079500" y="3808413"/>
            <a:ext cx="714375" cy="76200"/>
          </a:xfrm>
          <a:prstGeom prst="rect">
            <a:avLst/>
          </a:prstGeom>
          <a:solidFill>
            <a:srgbClr val="0033CC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" name="Minus 23"/>
          <p:cNvSpPr/>
          <p:nvPr/>
        </p:nvSpPr>
        <p:spPr bwMode="auto">
          <a:xfrm>
            <a:off x="2895600" y="4724400"/>
            <a:ext cx="9144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5" name="Minus 24"/>
          <p:cNvSpPr/>
          <p:nvPr/>
        </p:nvSpPr>
        <p:spPr bwMode="auto">
          <a:xfrm rot="16200000">
            <a:off x="2366963" y="4165600"/>
            <a:ext cx="6858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6" name="Minus 25"/>
          <p:cNvSpPr/>
          <p:nvPr/>
        </p:nvSpPr>
        <p:spPr bwMode="auto">
          <a:xfrm rot="16200000">
            <a:off x="2290763" y="5302250"/>
            <a:ext cx="8509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7" name="Minus 26"/>
          <p:cNvSpPr/>
          <p:nvPr/>
        </p:nvSpPr>
        <p:spPr bwMode="auto">
          <a:xfrm>
            <a:off x="1981200" y="5775325"/>
            <a:ext cx="44196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4593" name="Flowchart: Summing Junction 21"/>
          <p:cNvSpPr>
            <a:spLocks noChangeArrowheads="1"/>
          </p:cNvSpPr>
          <p:nvPr/>
        </p:nvSpPr>
        <p:spPr bwMode="auto">
          <a:xfrm>
            <a:off x="2522538" y="5788025"/>
            <a:ext cx="384175" cy="381000"/>
          </a:xfrm>
          <a:prstGeom prst="flowChartSummingJunc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8" name="Minus 27"/>
          <p:cNvSpPr/>
          <p:nvPr/>
        </p:nvSpPr>
        <p:spPr bwMode="auto">
          <a:xfrm>
            <a:off x="3600450" y="4735513"/>
            <a:ext cx="29718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4595" name="Flowchart: Summing Junction 22"/>
          <p:cNvSpPr>
            <a:spLocks noChangeArrowheads="1"/>
          </p:cNvSpPr>
          <p:nvPr/>
        </p:nvSpPr>
        <p:spPr bwMode="auto">
          <a:xfrm>
            <a:off x="3676650" y="4764088"/>
            <a:ext cx="384175" cy="381000"/>
          </a:xfrm>
          <a:prstGeom prst="flowChartSummingJunc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pic>
        <p:nvPicPr>
          <p:cNvPr id="24596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592763" y="3414713"/>
            <a:ext cx="1022350" cy="847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2" name="Minus 31"/>
          <p:cNvSpPr/>
          <p:nvPr/>
        </p:nvSpPr>
        <p:spPr bwMode="auto">
          <a:xfrm rot="16200000">
            <a:off x="5581650" y="4376738"/>
            <a:ext cx="1066800" cy="457200"/>
          </a:xfrm>
          <a:prstGeom prst="mathMinus">
            <a:avLst/>
          </a:prstGeom>
          <a:solidFill>
            <a:srgbClr val="0033CC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cxnSp>
        <p:nvCxnSpPr>
          <p:cNvPr id="24599" name="Curved Connector 38"/>
          <p:cNvCxnSpPr>
            <a:cxnSpLocks noChangeShapeType="1"/>
          </p:cNvCxnSpPr>
          <p:nvPr/>
        </p:nvCxnSpPr>
        <p:spPr bwMode="auto">
          <a:xfrm rot="5400000" flipH="1" flipV="1">
            <a:off x="4922838" y="3687763"/>
            <a:ext cx="3184527" cy="1447802"/>
          </a:xfrm>
          <a:prstGeom prst="curvedConnector3">
            <a:avLst>
              <a:gd name="adj1" fmla="val 26507"/>
            </a:avLst>
          </a:prstGeom>
          <a:noFill/>
          <a:ln w="28575" algn="ctr">
            <a:solidFill>
              <a:schemeClr val="tx1"/>
            </a:solidFill>
            <a:miter lim="800000"/>
            <a:headEnd/>
            <a:tailEnd/>
          </a:ln>
        </p:spPr>
      </p:cxnSp>
      <p:sp>
        <p:nvSpPr>
          <p:cNvPr id="16" name="Quad Arrow 15"/>
          <p:cNvSpPr/>
          <p:nvPr/>
        </p:nvSpPr>
        <p:spPr bwMode="auto">
          <a:xfrm>
            <a:off x="2133600" y="4451350"/>
            <a:ext cx="1143000" cy="1019175"/>
          </a:xfrm>
          <a:prstGeom prst="quadArrow">
            <a:avLst>
              <a:gd name="adj1" fmla="val 12776"/>
              <a:gd name="adj2" fmla="val 6388"/>
              <a:gd name="adj3" fmla="val 22500"/>
            </a:avLst>
          </a:prstGeom>
          <a:solidFill>
            <a:schemeClr val="accent1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/>
          </a:p>
        </p:txBody>
      </p:sp>
      <p:sp>
        <p:nvSpPr>
          <p:cNvPr id="24601" name="TextBox 43"/>
          <p:cNvSpPr txBox="1">
            <a:spLocks noChangeArrowheads="1"/>
          </p:cNvSpPr>
          <p:nvPr/>
        </p:nvSpPr>
        <p:spPr bwMode="auto">
          <a:xfrm>
            <a:off x="2301875" y="2003425"/>
            <a:ext cx="1241425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libri" pitchFamily="34" charset="0"/>
              </a:rPr>
              <a:t>Refrigerated cylinder</a:t>
            </a:r>
          </a:p>
        </p:txBody>
      </p:sp>
      <p:sp>
        <p:nvSpPr>
          <p:cNvPr id="24602" name="TextBox 44"/>
          <p:cNvSpPr txBox="1">
            <a:spLocks noChangeArrowheads="1"/>
          </p:cNvSpPr>
          <p:nvPr/>
        </p:nvSpPr>
        <p:spPr bwMode="auto">
          <a:xfrm>
            <a:off x="0" y="685800"/>
            <a:ext cx="12954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en-US" sz="1600" b="1" dirty="0">
                <a:latin typeface="Calibri" pitchFamily="34" charset="0"/>
              </a:rPr>
              <a:t>From </a:t>
            </a:r>
          </a:p>
          <a:p>
            <a:r>
              <a:rPr lang="en-US" sz="1600" b="1" dirty="0">
                <a:latin typeface="Calibri" pitchFamily="34" charset="0"/>
              </a:rPr>
              <a:t>Main cylinder</a:t>
            </a:r>
          </a:p>
        </p:txBody>
      </p:sp>
      <p:pic>
        <p:nvPicPr>
          <p:cNvPr id="24603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2481263" y="3636963"/>
            <a:ext cx="454025" cy="514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604" name="TextBox 48"/>
          <p:cNvSpPr txBox="1">
            <a:spLocks noChangeArrowheads="1"/>
          </p:cNvSpPr>
          <p:nvPr/>
        </p:nvSpPr>
        <p:spPr bwMode="auto">
          <a:xfrm>
            <a:off x="5083175" y="3446463"/>
            <a:ext cx="914400" cy="584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libri" pitchFamily="34" charset="0"/>
              </a:rPr>
              <a:t>Vacuum pump</a:t>
            </a:r>
          </a:p>
        </p:txBody>
      </p:sp>
      <p:sp>
        <p:nvSpPr>
          <p:cNvPr id="24605" name="TextBox 49"/>
          <p:cNvSpPr txBox="1">
            <a:spLocks noChangeArrowheads="1"/>
          </p:cNvSpPr>
          <p:nvPr/>
        </p:nvSpPr>
        <p:spPr bwMode="auto">
          <a:xfrm>
            <a:off x="2949575" y="3287713"/>
            <a:ext cx="11811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libri" pitchFamily="34" charset="0"/>
              </a:rPr>
              <a:t>Compound gauge</a:t>
            </a:r>
          </a:p>
        </p:txBody>
      </p:sp>
      <p:sp>
        <p:nvSpPr>
          <p:cNvPr id="24606" name="TextBox 50"/>
          <p:cNvSpPr txBox="1">
            <a:spLocks noChangeArrowheads="1"/>
          </p:cNvSpPr>
          <p:nvPr/>
        </p:nvSpPr>
        <p:spPr bwMode="auto">
          <a:xfrm>
            <a:off x="157163" y="4103688"/>
            <a:ext cx="1066800" cy="5857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1600" b="1">
                <a:latin typeface="Calibri" pitchFamily="34" charset="0"/>
              </a:rPr>
              <a:t>Weighing Scale</a:t>
            </a:r>
          </a:p>
        </p:txBody>
      </p:sp>
      <p:sp>
        <p:nvSpPr>
          <p:cNvPr id="24607" name="Flowchart: Summing Junction 51"/>
          <p:cNvSpPr>
            <a:spLocks noChangeArrowheads="1"/>
          </p:cNvSpPr>
          <p:nvPr/>
        </p:nvSpPr>
        <p:spPr bwMode="auto">
          <a:xfrm>
            <a:off x="80963" y="5815013"/>
            <a:ext cx="228600" cy="287337"/>
          </a:xfrm>
          <a:prstGeom prst="flowChartSummingJunction">
            <a:avLst/>
          </a:prstGeom>
          <a:solidFill>
            <a:schemeClr val="accent1"/>
          </a:solidFill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 wrap="none"/>
          <a:lstStyle/>
          <a:p>
            <a:endParaRPr lang="en-US"/>
          </a:p>
        </p:txBody>
      </p:sp>
      <p:sp>
        <p:nvSpPr>
          <p:cNvPr id="24608" name="TextBox 52"/>
          <p:cNvSpPr txBox="1">
            <a:spLocks noChangeArrowheads="1"/>
          </p:cNvSpPr>
          <p:nvPr/>
        </p:nvSpPr>
        <p:spPr bwMode="auto">
          <a:xfrm>
            <a:off x="252413" y="5791200"/>
            <a:ext cx="1489075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>
                <a:latin typeface="Calibri" pitchFamily="34" charset="0"/>
              </a:rPr>
              <a:t>Shut off valve</a:t>
            </a:r>
          </a:p>
        </p:txBody>
      </p:sp>
      <p:sp>
        <p:nvSpPr>
          <p:cNvPr id="46" name="TextBox 45"/>
          <p:cNvSpPr txBox="1">
            <a:spLocks noChangeArrowheads="1"/>
          </p:cNvSpPr>
          <p:nvPr/>
        </p:nvSpPr>
        <p:spPr bwMode="auto">
          <a:xfrm>
            <a:off x="762000" y="4403725"/>
            <a:ext cx="413896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 smtClean="0">
                <a:solidFill>
                  <a:srgbClr val="00B050"/>
                </a:solidFill>
                <a:latin typeface="Agency FB" pitchFamily="34" charset="0"/>
              </a:rPr>
              <a:t>Off</a:t>
            </a:r>
            <a:endParaRPr lang="en-US" sz="1800" b="1" dirty="0">
              <a:solidFill>
                <a:srgbClr val="00B050"/>
              </a:solidFill>
              <a:latin typeface="Agency FB" pitchFamily="34" charset="0"/>
            </a:endParaRPr>
          </a:p>
        </p:txBody>
      </p:sp>
      <p:sp>
        <p:nvSpPr>
          <p:cNvPr id="50" name="Rectangle 49"/>
          <p:cNvSpPr/>
          <p:nvPr/>
        </p:nvSpPr>
        <p:spPr>
          <a:xfrm>
            <a:off x="2857802" y="2918381"/>
            <a:ext cx="400019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b="1" dirty="0" smtClean="0">
                <a:solidFill>
                  <a:srgbClr val="00B050"/>
                </a:solidFill>
                <a:latin typeface="Agency FB" pitchFamily="34" charset="0"/>
              </a:rPr>
              <a:t>Go up-to Vacuum level on -500 to 650 mm hg</a:t>
            </a:r>
          </a:p>
        </p:txBody>
      </p:sp>
      <p:sp>
        <p:nvSpPr>
          <p:cNvPr id="53" name="TextBox 52"/>
          <p:cNvSpPr txBox="1">
            <a:spLocks noChangeArrowheads="1"/>
          </p:cNvSpPr>
          <p:nvPr/>
        </p:nvSpPr>
        <p:spPr bwMode="auto">
          <a:xfrm>
            <a:off x="3271838" y="4420393"/>
            <a:ext cx="404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Agency FB" pitchFamily="34" charset="0"/>
              </a:rPr>
              <a:t>ON</a:t>
            </a:r>
          </a:p>
        </p:txBody>
      </p:sp>
      <p:sp>
        <p:nvSpPr>
          <p:cNvPr id="54" name="U-Turn Arrow 53"/>
          <p:cNvSpPr/>
          <p:nvPr/>
        </p:nvSpPr>
        <p:spPr bwMode="auto">
          <a:xfrm rot="16200000">
            <a:off x="4253707" y="4428331"/>
            <a:ext cx="654050" cy="2106613"/>
          </a:xfrm>
          <a:prstGeom prst="uturnArrow">
            <a:avLst>
              <a:gd name="adj1" fmla="val 25000"/>
              <a:gd name="adj2" fmla="val 25000"/>
              <a:gd name="adj3" fmla="val 25000"/>
              <a:gd name="adj4" fmla="val 41890"/>
              <a:gd name="adj5" fmla="val 75000"/>
            </a:avLst>
          </a:prstGeom>
          <a:solidFill>
            <a:srgbClr val="FFFF00"/>
          </a:solidFill>
          <a:ln w="9525" cap="flat" cmpd="sng" algn="ctr">
            <a:solidFill>
              <a:schemeClr val="tx1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wrap="none"/>
          <a:lstStyle/>
          <a:p>
            <a:pPr>
              <a:defRPr/>
            </a:pPr>
            <a:endParaRPr lang="en-US">
              <a:cs typeface="Arial" pitchFamily="34" charset="0"/>
            </a:endParaRPr>
          </a:p>
        </p:txBody>
      </p:sp>
      <p:sp>
        <p:nvSpPr>
          <p:cNvPr id="55" name="TextBox 54"/>
          <p:cNvSpPr txBox="1">
            <a:spLocks noChangeArrowheads="1"/>
          </p:cNvSpPr>
          <p:nvPr/>
        </p:nvSpPr>
        <p:spPr bwMode="auto">
          <a:xfrm>
            <a:off x="3569559" y="4138394"/>
            <a:ext cx="2374041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n-US" sz="1800" b="1" dirty="0" smtClean="0">
                <a:solidFill>
                  <a:srgbClr val="00B050"/>
                </a:solidFill>
                <a:latin typeface="Agency FB" pitchFamily="34" charset="0"/>
              </a:rPr>
              <a:t>Off after achieved </a:t>
            </a:r>
            <a:r>
              <a:rPr lang="en-US" b="1" dirty="0">
                <a:solidFill>
                  <a:srgbClr val="00B050"/>
                </a:solidFill>
                <a:latin typeface="Agency FB" pitchFamily="34" charset="0"/>
              </a:rPr>
              <a:t>Vacuum level on </a:t>
            </a:r>
            <a:r>
              <a:rPr lang="en-US" b="1" dirty="0" smtClean="0">
                <a:solidFill>
                  <a:srgbClr val="00B050"/>
                </a:solidFill>
                <a:latin typeface="Agency FB" pitchFamily="34" charset="0"/>
              </a:rPr>
              <a:t>-550 to 760 mmHg</a:t>
            </a:r>
            <a:endParaRPr lang="en-US" sz="1800" b="1" dirty="0">
              <a:solidFill>
                <a:srgbClr val="00B050"/>
              </a:solidFill>
              <a:latin typeface="Agency FB" pitchFamily="34" charset="0"/>
            </a:endParaRPr>
          </a:p>
        </p:txBody>
      </p:sp>
      <p:sp>
        <p:nvSpPr>
          <p:cNvPr id="57" name="TextBox 56"/>
          <p:cNvSpPr txBox="1">
            <a:spLocks noChangeArrowheads="1"/>
          </p:cNvSpPr>
          <p:nvPr/>
        </p:nvSpPr>
        <p:spPr bwMode="auto">
          <a:xfrm>
            <a:off x="1752600" y="4175125"/>
            <a:ext cx="404812" cy="369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1800" b="1" dirty="0">
                <a:solidFill>
                  <a:srgbClr val="00B050"/>
                </a:solidFill>
                <a:latin typeface="Agency FB" pitchFamily="34" charset="0"/>
              </a:rPr>
              <a:t>ON</a:t>
            </a:r>
          </a:p>
        </p:txBody>
      </p:sp>
      <p:grpSp>
        <p:nvGrpSpPr>
          <p:cNvPr id="59" name="Group 47"/>
          <p:cNvGrpSpPr>
            <a:grpSpLocks/>
          </p:cNvGrpSpPr>
          <p:nvPr/>
        </p:nvGrpSpPr>
        <p:grpSpPr bwMode="auto">
          <a:xfrm>
            <a:off x="898525" y="4713288"/>
            <a:ext cx="2922588" cy="1747837"/>
            <a:chOff x="898071" y="5110843"/>
            <a:chExt cx="2922815" cy="1747157"/>
          </a:xfrm>
        </p:grpSpPr>
        <p:sp>
          <p:nvSpPr>
            <p:cNvPr id="60" name="Rectangle 42"/>
            <p:cNvSpPr>
              <a:spLocks noChangeArrowheads="1"/>
            </p:cNvSpPr>
            <p:nvPr/>
          </p:nvSpPr>
          <p:spPr bwMode="auto">
            <a:xfrm>
              <a:off x="898071" y="5110843"/>
              <a:ext cx="130629" cy="57150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1" name="Rectangle 44"/>
            <p:cNvSpPr>
              <a:spLocks noChangeArrowheads="1"/>
            </p:cNvSpPr>
            <p:nvPr/>
          </p:nvSpPr>
          <p:spPr bwMode="auto">
            <a:xfrm>
              <a:off x="898071" y="5568043"/>
              <a:ext cx="1094014" cy="130628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2" name="Rectangle 45"/>
            <p:cNvSpPr>
              <a:spLocks noChangeArrowheads="1"/>
            </p:cNvSpPr>
            <p:nvPr/>
          </p:nvSpPr>
          <p:spPr bwMode="auto">
            <a:xfrm>
              <a:off x="1866899" y="5584372"/>
              <a:ext cx="141515" cy="1175660"/>
            </a:xfrm>
            <a:prstGeom prst="rect">
              <a:avLst/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  <p:sp>
          <p:nvSpPr>
            <p:cNvPr id="65" name="Right Arrow 46"/>
            <p:cNvSpPr>
              <a:spLocks noChangeArrowheads="1"/>
            </p:cNvSpPr>
            <p:nvPr/>
          </p:nvSpPr>
          <p:spPr bwMode="auto">
            <a:xfrm>
              <a:off x="1894114" y="6580423"/>
              <a:ext cx="1926772" cy="277577"/>
            </a:xfrm>
            <a:prstGeom prst="rightArrow">
              <a:avLst>
                <a:gd name="adj1" fmla="val 50000"/>
                <a:gd name="adj2" fmla="val 50004"/>
              </a:avLst>
            </a:prstGeom>
            <a:solidFill>
              <a:srgbClr val="FFFF00"/>
            </a:solidFill>
            <a:ln w="9525" algn="ctr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/>
            <a:lstStyle/>
            <a:p>
              <a:endParaRPr lang="en-US"/>
            </a:p>
          </p:txBody>
        </p:sp>
      </p:grpSp>
      <p:pic>
        <p:nvPicPr>
          <p:cNvPr id="43" name="Picture 2" descr="Cooling Chambers, Cooling Chambers manufacturers, Cooling Chambers manufacturers mumbai, Cooling Chambers manufacturers india, cooling chamber manufacturers, Walk-In Cooling Chambers, Walk-In Cooling Chambers manufacturers, Walk-In Cooling Chambers manufacturers mumbai, Walk-In Cooling Chambers manufacturers india."/>
          <p:cNvPicPr>
            <a:picLocks noChangeAspect="1" noChangeArrowheads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567" r="17612"/>
          <a:stretch/>
        </p:blipFill>
        <p:spPr bwMode="auto">
          <a:xfrm>
            <a:off x="7119938" y="2354130"/>
            <a:ext cx="2167021" cy="36991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7960171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8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6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8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19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1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  <p:par>
                                <p:cTn id="22" presetID="4" presetClass="entr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4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9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500"/>
                            </p:stCondLst>
                            <p:childTnLst>
                              <p:par>
                                <p:cTn id="31" presetID="22" presetClass="entr" presetSubtype="8" fill="hold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3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6" grpId="0"/>
      <p:bldP spid="46" grpId="1"/>
      <p:bldP spid="53" grpId="0"/>
      <p:bldP spid="55" grpId="0"/>
      <p:bldP spid="55" grpId="1"/>
      <p:bldP spid="57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533400" y="990600"/>
            <a:ext cx="7848600" cy="498598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u="sng" dirty="0" smtClean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While gas charging first flush the system with N2.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Check for leakage, if any, with N2 (@250psig).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If leakage found braze the joint properly in such a way that flame of brazing torch will not weak any other OK brazing joint.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Use </a:t>
            </a:r>
            <a:r>
              <a:rPr lang="en-US" sz="2000" dirty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0</a:t>
            </a: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% silver brazing rod for Cu to Cu joint and 30% silver brazing rod for MS to Cu joint.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b="1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Evacuate the system with vacuum pump.</a:t>
            </a:r>
            <a:endParaRPr lang="en-US" sz="2000" dirty="0" smtClean="0">
              <a:solidFill>
                <a:srgbClr val="000000"/>
              </a:solidFill>
              <a:latin typeface="Times New Roman" pitchFamily="18" charset="0"/>
              <a:cs typeface="Times New Roman" pitchFamily="18" charset="0"/>
            </a:endParaRP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Charge the refrigerant by using weight method only.</a:t>
            </a:r>
          </a:p>
          <a:p>
            <a:pPr marL="342900" indent="-342900">
              <a:lnSpc>
                <a:spcPct val="150000"/>
              </a:lnSpc>
              <a:buFontTx/>
              <a:buAutoNum type="arabicPeriod"/>
            </a:pPr>
            <a:r>
              <a:rPr lang="en-US" sz="2000" dirty="0" smtClean="0">
                <a:solidFill>
                  <a:srgbClr val="000000"/>
                </a:solidFill>
                <a:latin typeface="Times New Roman" pitchFamily="18" charset="0"/>
                <a:cs typeface="Times New Roman" pitchFamily="18" charset="0"/>
              </a:rPr>
              <a:t>The refrigerant system should never be left open in air, as it will absorb moisture instantly.</a:t>
            </a:r>
            <a:endParaRPr lang="en-US" sz="20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04800" y="533400"/>
            <a:ext cx="78486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u="sng" dirty="0" smtClean="0">
                <a:latin typeface="Times New Roman" pitchFamily="18" charset="0"/>
                <a:cs typeface="Times New Roman" pitchFamily="18" charset="0"/>
              </a:rPr>
              <a:t>Special care while gas charging</a:t>
            </a:r>
            <a:endParaRPr lang="en-US" sz="3600" u="sng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09600"/>
            <a:ext cx="3276600" cy="685800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Vacuum Pump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Jaspreet\AppData\Local\Microsoft\Windows\Temporary Internet Files\Content.Outlook\03II9A0W\CO2 vaccum pump (2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" y="1524000"/>
            <a:ext cx="4800600" cy="3962400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5562600" y="1524000"/>
            <a:ext cx="32766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FILKO ENGG. CO. [10, ROPEWALK STREET, BEHIND COMMERCE HOUSE, KALA GHODA, FORT MUMBAI-400 001, TEL. 022-2267 1858,</a:t>
            </a:r>
          </a:p>
          <a:p>
            <a:pPr fontAlgn="t"/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EMAIL ID </a:t>
            </a:r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  <a:hlinkClick r:id="rId3"/>
              </a:rPr>
              <a:t>–</a:t>
            </a:r>
            <a:r>
              <a:rPr lang="en-US" dirty="0" smtClean="0">
                <a:latin typeface="Tahoma" pitchFamily="34" charset="0"/>
                <a:cs typeface="Tahoma" pitchFamily="34" charset="0"/>
              </a:rPr>
              <a:t>FILKOENG@VSNL.NET</a:t>
            </a:r>
          </a:p>
          <a:p>
            <a:pPr fontAlgn="t"/>
            <a:endParaRPr lang="en-US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fontAlgn="t"/>
            <a:endParaRPr lang="en-US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fontAlgn="t"/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57LPM</a:t>
            </a:r>
          </a:p>
          <a:p>
            <a:pPr fontAlgn="t"/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Weight : 6.7 kg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609600"/>
            <a:ext cx="4267200" cy="53340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Weighing Scale</a:t>
            </a:r>
            <a:endParaRPr lang="en-US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Users\Jaspreet\AppData\Local\Microsoft\Windows\Temporary Internet Files\Content.Outlook\03II9A0W\weighing balance (2).jpg"/>
          <p:cNvPicPr>
            <a:picLocks noChangeAspect="1" noChangeArrowheads="1"/>
          </p:cNvPicPr>
          <p:nvPr/>
        </p:nvPicPr>
        <p:blipFill>
          <a:blip r:embed="rId2" cstate="email"/>
          <a:srcRect/>
          <a:stretch>
            <a:fillRect/>
          </a:stretch>
        </p:blipFill>
        <p:spPr bwMode="auto">
          <a:xfrm>
            <a:off x="381000" y="1524000"/>
            <a:ext cx="4114800" cy="4476688"/>
          </a:xfrm>
          <a:prstGeom prst="rect">
            <a:avLst/>
          </a:prstGeom>
          <a:noFill/>
        </p:spPr>
      </p:pic>
      <p:sp>
        <p:nvSpPr>
          <p:cNvPr id="4" name="TextBox 3"/>
          <p:cNvSpPr txBox="1"/>
          <p:nvPr/>
        </p:nvSpPr>
        <p:spPr>
          <a:xfrm>
            <a:off x="4800600" y="1447800"/>
            <a:ext cx="40386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fontAlgn="t"/>
            <a:r>
              <a:rPr lang="en-US" dirty="0" smtClean="0">
                <a:latin typeface="Tahoma" pitchFamily="34" charset="0"/>
                <a:cs typeface="Tahoma" pitchFamily="34" charset="0"/>
              </a:rPr>
              <a:t>EUREKA WEIGHING SYSTEM PVT. LTD.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ADDRESS: #101, ACHARYA INDUSTRIAL ESTATE, ANDHERI EAST, </a:t>
            </a:r>
          </a:p>
          <a:p>
            <a:pPr fontAlgn="t"/>
            <a:r>
              <a:rPr lang="en-US" dirty="0" smtClean="0">
                <a:latin typeface="Tahoma" pitchFamily="34" charset="0"/>
                <a:cs typeface="Tahoma" pitchFamily="34" charset="0"/>
              </a:rPr>
              <a:t>MUMBAI - 400072</a:t>
            </a:r>
          </a:p>
          <a:p>
            <a:pPr fontAlgn="t"/>
            <a:r>
              <a:rPr lang="en-US" dirty="0" smtClean="0">
                <a:latin typeface="Tahoma" pitchFamily="34" charset="0"/>
                <a:cs typeface="Tahoma" pitchFamily="34" charset="0"/>
              </a:rPr>
              <a:t>MOBILE: 9324525408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EMAIL-ID: EUREKAKATA@YAHOO.COM, EMAIL-ID: SALES@EUREKAKATA.COM</a:t>
            </a:r>
            <a:br>
              <a:rPr lang="en-US" dirty="0" smtClean="0">
                <a:latin typeface="Tahoma" pitchFamily="34" charset="0"/>
                <a:cs typeface="Tahoma" pitchFamily="34" charset="0"/>
              </a:rPr>
            </a:br>
            <a:r>
              <a:rPr lang="en-US" dirty="0" smtClean="0">
                <a:latin typeface="Tahoma" pitchFamily="34" charset="0"/>
                <a:cs typeface="Tahoma" pitchFamily="34" charset="0"/>
              </a:rPr>
              <a:t>WWW.EUREKAKATA.COM,</a:t>
            </a:r>
          </a:p>
          <a:p>
            <a:pPr fontAlgn="t"/>
            <a:endParaRPr lang="en-US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fontAlgn="t"/>
            <a:endParaRPr lang="en-US" dirty="0" smtClean="0">
              <a:solidFill>
                <a:srgbClr val="000000"/>
              </a:solidFill>
              <a:latin typeface="Tahoma" pitchFamily="34" charset="0"/>
              <a:cs typeface="Tahoma" pitchFamily="34" charset="0"/>
            </a:endParaRPr>
          </a:p>
          <a:p>
            <a:pPr fontAlgn="t"/>
            <a:r>
              <a:rPr lang="en-US" dirty="0" smtClean="0">
                <a:solidFill>
                  <a:srgbClr val="000000"/>
                </a:solidFill>
                <a:latin typeface="Tahoma" pitchFamily="34" charset="0"/>
                <a:cs typeface="Tahoma" pitchFamily="34" charset="0"/>
              </a:rPr>
              <a:t>Weight : 1.1 Kg</a:t>
            </a:r>
          </a:p>
          <a:p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0" y="3048000"/>
            <a:ext cx="2438400" cy="685800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THANKS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155</TotalTime>
  <Words>374</Words>
  <Application>Microsoft Office PowerPoint</Application>
  <PresentationFormat>On-screen Show (4:3)</PresentationFormat>
  <Paragraphs>60</Paragraphs>
  <Slides>8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PowerPoint Presentation</vt:lpstr>
      <vt:lpstr>PowerPoint Presentation</vt:lpstr>
      <vt:lpstr>Gas Charging method</vt:lpstr>
      <vt:lpstr>PowerPoint Presentation</vt:lpstr>
      <vt:lpstr>PowerPoint Presentation</vt:lpstr>
      <vt:lpstr>Vacuum Pump</vt:lpstr>
      <vt:lpstr>Weighing Scale</vt:lpstr>
      <vt:lpstr>THANKS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dharmesh.c</dc:creator>
  <cp:lastModifiedBy>Dharmeshkumar Saugi</cp:lastModifiedBy>
  <cp:revision>49</cp:revision>
  <dcterms:created xsi:type="dcterms:W3CDTF">2006-08-16T00:00:00Z</dcterms:created>
  <dcterms:modified xsi:type="dcterms:W3CDTF">2019-06-26T07:01:08Z</dcterms:modified>
</cp:coreProperties>
</file>