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57" r:id="rId4"/>
    <p:sldId id="266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E064-0C4E-4521-9E3A-280A7F5D0FB3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33B2B-1BE0-47FF-AE04-3679D125D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B597A6-3D20-4B75-9C50-84EA96516F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Dharmeshkumar.Saugi.NEWTRONIC0\Desktop\NLEPL JPG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5" y="2"/>
            <a:ext cx="2195776" cy="60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09600"/>
            <a:ext cx="9144000" cy="0"/>
          </a:xfrm>
          <a:prstGeom prst="line">
            <a:avLst/>
          </a:prstGeom>
          <a:ln w="101600" cmpd="tri">
            <a:solidFill>
              <a:srgbClr val="1AE2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418409"/>
            <a:ext cx="6405826" cy="412132"/>
          </a:xfrm>
          <a:prstGeom prst="rect">
            <a:avLst/>
          </a:prstGeom>
        </p:spPr>
        <p:txBody>
          <a:bodyPr wrap="square" lIns="103345" tIns="51673" rIns="103345" bIns="51673">
            <a:spAutoFit/>
          </a:bodyPr>
          <a:lstStyle/>
          <a:p>
            <a:r>
              <a:rPr lang="en-US" b="0" dirty="0" err="1" smtClean="0"/>
              <a:t>Newtronic</a:t>
            </a:r>
            <a:r>
              <a:rPr lang="en-US" b="0" dirty="0" smtClean="0"/>
              <a:t> </a:t>
            </a:r>
            <a:r>
              <a:rPr lang="en-US" b="0" dirty="0" err="1" smtClean="0"/>
              <a:t>Lifecare</a:t>
            </a:r>
            <a:r>
              <a:rPr lang="en-US" b="0" dirty="0" smtClean="0"/>
              <a:t> Equipment </a:t>
            </a:r>
            <a:r>
              <a:rPr lang="en-US" b="0" dirty="0" err="1" smtClean="0"/>
              <a:t>Pvt</a:t>
            </a:r>
            <a:r>
              <a:rPr lang="en-US" b="0" dirty="0" smtClean="0"/>
              <a:t>, </a:t>
            </a:r>
            <a:r>
              <a:rPr lang="en-US" b="0" dirty="0" err="1" smtClean="0"/>
              <a:t>Umargam</a:t>
            </a:r>
            <a:r>
              <a:rPr lang="en-US" b="0" dirty="0" smtClean="0"/>
              <a:t>, Gujarat.</a:t>
            </a:r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&#8211;FILKOENG@VSNL.NET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-76199"/>
            <a:ext cx="6781800" cy="762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 b="1" u="sng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New Compressor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be end closed condition 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ports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Damage &amp; pinch free all pipes</a:t>
            </a:r>
          </a:p>
          <a:p>
            <a:pPr marL="514350" indent="-514350">
              <a:buFontTx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Keep the Compressor always in the vertical direction.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don't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keep horizontal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0" y="3200399"/>
            <a:ext cx="3219929" cy="26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1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-76200"/>
            <a:ext cx="7162800" cy="1200329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 b="1" u="sng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Compressor </a:t>
            </a:r>
            <a:r>
              <a:rPr lang="en-US" dirty="0" smtClean="0"/>
              <a:t>Replacement </a:t>
            </a:r>
            <a:r>
              <a:rPr lang="en-US" dirty="0"/>
              <a:t>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534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Safely remove / Discharge the gas R134a  Or R404a from compressor.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 brazed all Compressor joints ( Discharge, Suction &amp; Charging Line).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Disassembly compressor mounting bolts from unit frame.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Replaced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Filter dryer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 specification.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Assembled New compressor,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Flushed separate condenser &amp; evaporator help of  Nitrogen (N2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Flushing at 200-250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Brazing on discharge , Suction &amp; charging line with compressor.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Note:- All Brazing joint should be lumps free &amp; leak free.</a:t>
            </a:r>
          </a:p>
          <a:p>
            <a:pPr marL="514350" indent="-514350">
              <a:buFontTx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152400"/>
            <a:ext cx="5181600" cy="7159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 Charging method</a:t>
            </a:r>
            <a:endParaRPr lang="en-US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371600"/>
            <a:ext cx="7696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Safe removal of R134a  &amp; R404a using Recovery unit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Cleaning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flushing at 200-250 psi.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Evacuation &amp; Vacuum holding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up-to Vacuum level on -500 to 650 mm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hg for 150 to 180 minutes.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Charging Refrigerant –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 weight only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Leak Detection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Sealing process tube 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Checking for proper Operation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inus 9"/>
          <p:cNvSpPr/>
          <p:nvPr/>
        </p:nvSpPr>
        <p:spPr bwMode="auto">
          <a:xfrm>
            <a:off x="1295400" y="4737100"/>
            <a:ext cx="11430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1725613"/>
            <a:ext cx="1711325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3156744" y="-76200"/>
            <a:ext cx="3548856" cy="6463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spcBef>
                <a:spcPct val="0"/>
              </a:spcBef>
              <a:buNone/>
              <a:defRPr sz="3600" b="1" u="sng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dirty="0"/>
              <a:t>Charging </a:t>
            </a:r>
            <a:r>
              <a:rPr lang="en-US" dirty="0" smtClean="0"/>
              <a:t>Setups</a:t>
            </a:r>
            <a:endParaRPr lang="en-US" dirty="0"/>
          </a:p>
        </p:txBody>
      </p:sp>
      <p:sp>
        <p:nvSpPr>
          <p:cNvPr id="24581" name="Rounded Rectangle 2"/>
          <p:cNvSpPr>
            <a:spLocks noChangeArrowheads="1"/>
          </p:cNvSpPr>
          <p:nvPr/>
        </p:nvSpPr>
        <p:spPr bwMode="auto">
          <a:xfrm>
            <a:off x="5989493" y="698500"/>
            <a:ext cx="3133725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b="1" u="sng" dirty="0">
                <a:latin typeface="Calibri" pitchFamily="34" charset="0"/>
              </a:rPr>
              <a:t>Preparation of Prototype</a:t>
            </a:r>
          </a:p>
        </p:txBody>
      </p:sp>
      <p:sp>
        <p:nvSpPr>
          <p:cNvPr id="24582" name="Flowchart: Alternate Process 4"/>
          <p:cNvSpPr>
            <a:spLocks noChangeArrowheads="1"/>
          </p:cNvSpPr>
          <p:nvPr/>
        </p:nvSpPr>
        <p:spPr bwMode="auto">
          <a:xfrm>
            <a:off x="1093788" y="1812925"/>
            <a:ext cx="685800" cy="16764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Minus 11"/>
          <p:cNvSpPr/>
          <p:nvPr/>
        </p:nvSpPr>
        <p:spPr bwMode="auto">
          <a:xfrm rot="16200000">
            <a:off x="1071563" y="4546600"/>
            <a:ext cx="6858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4587" name="Flowchart: Summing Junction 12"/>
          <p:cNvSpPr>
            <a:spLocks noChangeArrowheads="1"/>
          </p:cNvSpPr>
          <p:nvPr/>
        </p:nvSpPr>
        <p:spPr bwMode="auto">
          <a:xfrm>
            <a:off x="1246188" y="4203700"/>
            <a:ext cx="384175" cy="381000"/>
          </a:xfrm>
          <a:prstGeom prst="flowChartSummingJunc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 rot="5400000">
            <a:off x="1079500" y="3808413"/>
            <a:ext cx="714375" cy="76200"/>
          </a:xfrm>
          <a:prstGeom prst="rect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Minus 23"/>
          <p:cNvSpPr/>
          <p:nvPr/>
        </p:nvSpPr>
        <p:spPr bwMode="auto">
          <a:xfrm>
            <a:off x="2895600" y="4724400"/>
            <a:ext cx="9144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" name="Minus 24"/>
          <p:cNvSpPr/>
          <p:nvPr/>
        </p:nvSpPr>
        <p:spPr bwMode="auto">
          <a:xfrm rot="16200000">
            <a:off x="2366963" y="4165600"/>
            <a:ext cx="6858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" name="Minus 25"/>
          <p:cNvSpPr/>
          <p:nvPr/>
        </p:nvSpPr>
        <p:spPr bwMode="auto">
          <a:xfrm rot="16200000">
            <a:off x="2290763" y="5302250"/>
            <a:ext cx="8509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7" name="Minus 26"/>
          <p:cNvSpPr/>
          <p:nvPr/>
        </p:nvSpPr>
        <p:spPr bwMode="auto">
          <a:xfrm>
            <a:off x="1981200" y="5775325"/>
            <a:ext cx="44196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4593" name="Flowchart: Summing Junction 21"/>
          <p:cNvSpPr>
            <a:spLocks noChangeArrowheads="1"/>
          </p:cNvSpPr>
          <p:nvPr/>
        </p:nvSpPr>
        <p:spPr bwMode="auto">
          <a:xfrm>
            <a:off x="2522538" y="5788025"/>
            <a:ext cx="384175" cy="381000"/>
          </a:xfrm>
          <a:prstGeom prst="flowChartSummingJunc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Minus 27"/>
          <p:cNvSpPr/>
          <p:nvPr/>
        </p:nvSpPr>
        <p:spPr bwMode="auto">
          <a:xfrm>
            <a:off x="3600450" y="4735513"/>
            <a:ext cx="29718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4595" name="Flowchart: Summing Junction 22"/>
          <p:cNvSpPr>
            <a:spLocks noChangeArrowheads="1"/>
          </p:cNvSpPr>
          <p:nvPr/>
        </p:nvSpPr>
        <p:spPr bwMode="auto">
          <a:xfrm>
            <a:off x="3676650" y="4764088"/>
            <a:ext cx="384175" cy="381000"/>
          </a:xfrm>
          <a:prstGeom prst="flowChartSummingJunc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245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2763" y="3414713"/>
            <a:ext cx="10223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Minus 31"/>
          <p:cNvSpPr/>
          <p:nvPr/>
        </p:nvSpPr>
        <p:spPr bwMode="auto">
          <a:xfrm rot="16200000">
            <a:off x="5581650" y="4376738"/>
            <a:ext cx="1066800" cy="457200"/>
          </a:xfrm>
          <a:prstGeom prst="mathMinus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24599" name="Curved Connector 38"/>
          <p:cNvCxnSpPr>
            <a:cxnSpLocks noChangeShapeType="1"/>
          </p:cNvCxnSpPr>
          <p:nvPr/>
        </p:nvCxnSpPr>
        <p:spPr bwMode="auto">
          <a:xfrm rot="5400000" flipH="1" flipV="1">
            <a:off x="4922838" y="3687763"/>
            <a:ext cx="3184527" cy="1447802"/>
          </a:xfrm>
          <a:prstGeom prst="curvedConnector3">
            <a:avLst>
              <a:gd name="adj1" fmla="val 26507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6" name="Quad Arrow 15"/>
          <p:cNvSpPr/>
          <p:nvPr/>
        </p:nvSpPr>
        <p:spPr bwMode="auto">
          <a:xfrm>
            <a:off x="2133600" y="4451350"/>
            <a:ext cx="1143000" cy="1019175"/>
          </a:xfrm>
          <a:prstGeom prst="quadArrow">
            <a:avLst>
              <a:gd name="adj1" fmla="val 12776"/>
              <a:gd name="adj2" fmla="val 6388"/>
              <a:gd name="adj3" fmla="val 2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4601" name="TextBox 43"/>
          <p:cNvSpPr txBox="1">
            <a:spLocks noChangeArrowheads="1"/>
          </p:cNvSpPr>
          <p:nvPr/>
        </p:nvSpPr>
        <p:spPr bwMode="auto">
          <a:xfrm>
            <a:off x="2301875" y="2003425"/>
            <a:ext cx="1241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Refrigerated cylinder</a:t>
            </a:r>
          </a:p>
        </p:txBody>
      </p:sp>
      <p:sp>
        <p:nvSpPr>
          <p:cNvPr id="24602" name="TextBox 44"/>
          <p:cNvSpPr txBox="1">
            <a:spLocks noChangeArrowheads="1"/>
          </p:cNvSpPr>
          <p:nvPr/>
        </p:nvSpPr>
        <p:spPr bwMode="auto">
          <a:xfrm>
            <a:off x="0" y="685800"/>
            <a:ext cx="1295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itchFamily="34" charset="0"/>
              </a:rPr>
              <a:t>From </a:t>
            </a:r>
          </a:p>
          <a:p>
            <a:r>
              <a:rPr lang="en-US" sz="1600" b="1" dirty="0">
                <a:latin typeface="Calibri" pitchFamily="34" charset="0"/>
              </a:rPr>
              <a:t>Main cylinder</a:t>
            </a:r>
          </a:p>
        </p:txBody>
      </p:sp>
      <p:pic>
        <p:nvPicPr>
          <p:cNvPr id="2460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1263" y="3636963"/>
            <a:ext cx="4540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4" name="TextBox 48"/>
          <p:cNvSpPr txBox="1">
            <a:spLocks noChangeArrowheads="1"/>
          </p:cNvSpPr>
          <p:nvPr/>
        </p:nvSpPr>
        <p:spPr bwMode="auto">
          <a:xfrm>
            <a:off x="5083175" y="3446463"/>
            <a:ext cx="91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Vacuum pump</a:t>
            </a:r>
          </a:p>
        </p:txBody>
      </p:sp>
      <p:sp>
        <p:nvSpPr>
          <p:cNvPr id="24605" name="TextBox 49"/>
          <p:cNvSpPr txBox="1">
            <a:spLocks noChangeArrowheads="1"/>
          </p:cNvSpPr>
          <p:nvPr/>
        </p:nvSpPr>
        <p:spPr bwMode="auto">
          <a:xfrm>
            <a:off x="2949575" y="3287713"/>
            <a:ext cx="1181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Compound gauge</a:t>
            </a:r>
          </a:p>
        </p:txBody>
      </p:sp>
      <p:sp>
        <p:nvSpPr>
          <p:cNvPr id="24606" name="TextBox 50"/>
          <p:cNvSpPr txBox="1">
            <a:spLocks noChangeArrowheads="1"/>
          </p:cNvSpPr>
          <p:nvPr/>
        </p:nvSpPr>
        <p:spPr bwMode="auto">
          <a:xfrm>
            <a:off x="157163" y="4103688"/>
            <a:ext cx="1066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Weighing Scale</a:t>
            </a:r>
          </a:p>
        </p:txBody>
      </p:sp>
      <p:sp>
        <p:nvSpPr>
          <p:cNvPr id="24607" name="Flowchart: Summing Junction 51"/>
          <p:cNvSpPr>
            <a:spLocks noChangeArrowheads="1"/>
          </p:cNvSpPr>
          <p:nvPr/>
        </p:nvSpPr>
        <p:spPr bwMode="auto">
          <a:xfrm>
            <a:off x="80963" y="5815013"/>
            <a:ext cx="228600" cy="287337"/>
          </a:xfrm>
          <a:prstGeom prst="flowChartSummingJunction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08" name="TextBox 52"/>
          <p:cNvSpPr txBox="1">
            <a:spLocks noChangeArrowheads="1"/>
          </p:cNvSpPr>
          <p:nvPr/>
        </p:nvSpPr>
        <p:spPr bwMode="auto">
          <a:xfrm>
            <a:off x="252413" y="5791200"/>
            <a:ext cx="148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34" charset="0"/>
              </a:rPr>
              <a:t>Shut off valve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62000" y="4403725"/>
            <a:ext cx="413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  <a:latin typeface="Agency FB" pitchFamily="34" charset="0"/>
              </a:rPr>
              <a:t>Off</a:t>
            </a:r>
            <a:endParaRPr lang="en-US" sz="1800" b="1" dirty="0">
              <a:solidFill>
                <a:srgbClr val="00B050"/>
              </a:solidFill>
              <a:latin typeface="Agency FB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57802" y="2918381"/>
            <a:ext cx="40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gency FB" pitchFamily="34" charset="0"/>
              </a:rPr>
              <a:t>Go up-to Vacuum level on -500 to 650 mm hg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71838" y="4420393"/>
            <a:ext cx="404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Agency FB" pitchFamily="34" charset="0"/>
              </a:rPr>
              <a:t>ON</a:t>
            </a:r>
          </a:p>
        </p:txBody>
      </p:sp>
      <p:sp>
        <p:nvSpPr>
          <p:cNvPr id="54" name="U-Turn Arrow 53"/>
          <p:cNvSpPr/>
          <p:nvPr/>
        </p:nvSpPr>
        <p:spPr bwMode="auto">
          <a:xfrm rot="16200000">
            <a:off x="4253707" y="4428331"/>
            <a:ext cx="654050" cy="2106613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1890"/>
              <a:gd name="adj5" fmla="val 75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569559" y="4138394"/>
            <a:ext cx="2374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B050"/>
                </a:solidFill>
                <a:latin typeface="Agency FB" pitchFamily="34" charset="0"/>
              </a:rPr>
              <a:t>Off after achieved </a:t>
            </a:r>
            <a:r>
              <a:rPr lang="en-US" b="1" dirty="0">
                <a:solidFill>
                  <a:srgbClr val="00B050"/>
                </a:solidFill>
                <a:latin typeface="Agency FB" pitchFamily="34" charset="0"/>
              </a:rPr>
              <a:t>Vacuum level on </a:t>
            </a:r>
            <a:r>
              <a:rPr lang="en-US" b="1" dirty="0" smtClean="0">
                <a:solidFill>
                  <a:srgbClr val="00B050"/>
                </a:solidFill>
                <a:latin typeface="Agency FB" pitchFamily="34" charset="0"/>
              </a:rPr>
              <a:t>-550 to 760 mmHg</a:t>
            </a:r>
            <a:endParaRPr lang="en-US" sz="1800" b="1" dirty="0">
              <a:solidFill>
                <a:srgbClr val="00B050"/>
              </a:solidFill>
              <a:latin typeface="Agency FB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752600" y="4175125"/>
            <a:ext cx="404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Agency FB" pitchFamily="34" charset="0"/>
              </a:rPr>
              <a:t>ON</a:t>
            </a:r>
          </a:p>
        </p:txBody>
      </p:sp>
      <p:grpSp>
        <p:nvGrpSpPr>
          <p:cNvPr id="59" name="Group 47"/>
          <p:cNvGrpSpPr>
            <a:grpSpLocks/>
          </p:cNvGrpSpPr>
          <p:nvPr/>
        </p:nvGrpSpPr>
        <p:grpSpPr bwMode="auto">
          <a:xfrm>
            <a:off x="898525" y="4713288"/>
            <a:ext cx="2922588" cy="1747837"/>
            <a:chOff x="898071" y="5110843"/>
            <a:chExt cx="2922815" cy="1747157"/>
          </a:xfrm>
        </p:grpSpPr>
        <p:sp>
          <p:nvSpPr>
            <p:cNvPr id="60" name="Rectangle 42"/>
            <p:cNvSpPr>
              <a:spLocks noChangeArrowheads="1"/>
            </p:cNvSpPr>
            <p:nvPr/>
          </p:nvSpPr>
          <p:spPr bwMode="auto">
            <a:xfrm>
              <a:off x="898071" y="5110843"/>
              <a:ext cx="130629" cy="5715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Rectangle 44"/>
            <p:cNvSpPr>
              <a:spLocks noChangeArrowheads="1"/>
            </p:cNvSpPr>
            <p:nvPr/>
          </p:nvSpPr>
          <p:spPr bwMode="auto">
            <a:xfrm>
              <a:off x="898071" y="5568043"/>
              <a:ext cx="1094014" cy="13062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Rectangle 45"/>
            <p:cNvSpPr>
              <a:spLocks noChangeArrowheads="1"/>
            </p:cNvSpPr>
            <p:nvPr/>
          </p:nvSpPr>
          <p:spPr bwMode="auto">
            <a:xfrm>
              <a:off x="1866899" y="5584372"/>
              <a:ext cx="141515" cy="117566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" name="Right Arrow 46"/>
            <p:cNvSpPr>
              <a:spLocks noChangeArrowheads="1"/>
            </p:cNvSpPr>
            <p:nvPr/>
          </p:nvSpPr>
          <p:spPr bwMode="auto">
            <a:xfrm>
              <a:off x="1894114" y="6580423"/>
              <a:ext cx="1926772" cy="277577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3" name="Picture 2" descr="Cooling Chambers, Cooling Chambers manufacturers, Cooling Chambers manufacturers mumbai, Cooling Chambers manufacturers india, cooling chamber manufacturers, Walk-In Cooling Chambers, Walk-In Cooling Chambers manufacturers, Walk-In Cooling Chambers manufacturers mumbai, Walk-In Cooling Chambers manufacturers india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7" r="17612"/>
          <a:stretch/>
        </p:blipFill>
        <p:spPr bwMode="auto">
          <a:xfrm>
            <a:off x="7119938" y="2354130"/>
            <a:ext cx="2167021" cy="369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601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53" grpId="0"/>
      <p:bldP spid="55" grpId="0"/>
      <p:bldP spid="55" grpId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90600"/>
            <a:ext cx="7848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While gas charging first flush the system with N2.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Check for leakage, if any, with N2 (@250psig).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leakage found braze the joint properly in such a way that flame of brazing torch will not weak any other OK brazing joint.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 silver brazing rod for Cu to Cu joint and 30% silver brazing rod for MS to Cu joint.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Evacuate the system with vacuum pump.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Charge the refrigerant by using weight method only.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refrigerant system should never be left open in air, as it will absorb moisture instantly.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Special care while gas charging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276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Vacuum Pump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Jaspreet\AppData\Local\Microsoft\Windows\Temporary Internet Files\Content.Outlook\03II9A0W\CO2 vaccum pump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524000"/>
            <a:ext cx="4800600" cy="3962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562600" y="1524000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FILKO ENGG. CO. [10, ROPEWALK STREET, BEHIND COMMERCE HOUSE, KALA GHODA, FORT MUMBAI-400 001, TEL. 022-2267 1858,</a:t>
            </a:r>
          </a:p>
          <a:p>
            <a:pPr fontAlgn="t"/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EMAIL ID 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3"/>
              </a:rPr>
              <a:t>–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FILKOENG@VSNL.NET</a:t>
            </a:r>
          </a:p>
          <a:p>
            <a:pPr fontAlgn="t"/>
            <a:endParaRPr lang="en-US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fontAlgn="t"/>
            <a:endParaRPr lang="en-US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fontAlgn="t"/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57LPM</a:t>
            </a:r>
          </a:p>
          <a:p>
            <a:pPr fontAlgn="t"/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Weight : 6.7 kg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4267200" cy="53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Weighing Scale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Jaspreet\AppData\Local\Microsoft\Windows\Temporary Internet Files\Content.Outlook\03II9A0W\weighing balance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524000"/>
            <a:ext cx="4114800" cy="44766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14478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dirty="0" smtClean="0">
                <a:latin typeface="Tahoma" pitchFamily="34" charset="0"/>
                <a:cs typeface="Tahoma" pitchFamily="34" charset="0"/>
              </a:rPr>
              <a:t>EUREKA WEIGHING SYSTEM PVT. LTD.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ADDRESS: #101, ACHARYA INDUSTRIAL ESTATE, ANDHERI EAST, </a:t>
            </a:r>
          </a:p>
          <a:p>
            <a:pPr fontAlgn="t"/>
            <a:r>
              <a:rPr lang="en-US" dirty="0" smtClean="0">
                <a:latin typeface="Tahoma" pitchFamily="34" charset="0"/>
                <a:cs typeface="Tahoma" pitchFamily="34" charset="0"/>
              </a:rPr>
              <a:t>MUMBAI - 400072</a:t>
            </a:r>
          </a:p>
          <a:p>
            <a:pPr fontAlgn="t"/>
            <a:r>
              <a:rPr lang="en-US" dirty="0" smtClean="0">
                <a:latin typeface="Tahoma" pitchFamily="34" charset="0"/>
                <a:cs typeface="Tahoma" pitchFamily="34" charset="0"/>
              </a:rPr>
              <a:t>MOBILE: 9324525408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EMAIL-ID: EUREKAKATA@YAHOO.COM, EMAIL-ID: SALES@EUREKAKATA.COM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WWW.EUREKAKATA.COM,</a:t>
            </a:r>
          </a:p>
          <a:p>
            <a:pPr fontAlgn="t"/>
            <a:endParaRPr lang="en-US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fontAlgn="t"/>
            <a:endParaRPr lang="en-US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fontAlgn="t"/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Weight : 1.1 Kg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0"/>
            <a:ext cx="2438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374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Gas Charging method</vt:lpstr>
      <vt:lpstr>PowerPoint Presentation</vt:lpstr>
      <vt:lpstr>PowerPoint Presentation</vt:lpstr>
      <vt:lpstr>Vacuum Pump</vt:lpstr>
      <vt:lpstr>Weighing Scale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dharmesh.c</dc:creator>
  <cp:lastModifiedBy>Dharmeshkumar Saugi</cp:lastModifiedBy>
  <cp:revision>49</cp:revision>
  <dcterms:created xsi:type="dcterms:W3CDTF">2006-08-16T00:00:00Z</dcterms:created>
  <dcterms:modified xsi:type="dcterms:W3CDTF">2019-06-26T07:01:08Z</dcterms:modified>
</cp:coreProperties>
</file>